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77" r:id="rId8"/>
    <p:sldId id="282" r:id="rId9"/>
    <p:sldId id="278" r:id="rId10"/>
    <p:sldId id="279" r:id="rId11"/>
    <p:sldId id="280" r:id="rId12"/>
    <p:sldId id="281" r:id="rId13"/>
    <p:sldId id="265" r:id="rId14"/>
    <p:sldId id="266" r:id="rId15"/>
    <p:sldId id="262" r:id="rId16"/>
    <p:sldId id="289" r:id="rId17"/>
    <p:sldId id="283" r:id="rId18"/>
    <p:sldId id="284" r:id="rId19"/>
    <p:sldId id="285" r:id="rId20"/>
    <p:sldId id="286" r:id="rId21"/>
    <p:sldId id="287" r:id="rId22"/>
    <p:sldId id="288" r:id="rId23"/>
    <p:sldId id="294" r:id="rId24"/>
    <p:sldId id="295" r:id="rId25"/>
    <p:sldId id="290" r:id="rId26"/>
    <p:sldId id="292" r:id="rId27"/>
    <p:sldId id="291" r:id="rId28"/>
    <p:sldId id="293" r:id="rId29"/>
    <p:sldId id="296" r:id="rId30"/>
    <p:sldId id="297" r:id="rId31"/>
    <p:sldId id="335" r:id="rId32"/>
    <p:sldId id="298" r:id="rId33"/>
    <p:sldId id="299" r:id="rId34"/>
    <p:sldId id="300" r:id="rId35"/>
    <p:sldId id="301" r:id="rId36"/>
    <p:sldId id="302" r:id="rId37"/>
    <p:sldId id="341" r:id="rId38"/>
    <p:sldId id="342" r:id="rId39"/>
    <p:sldId id="270" r:id="rId40"/>
    <p:sldId id="271" r:id="rId41"/>
    <p:sldId id="272" r:id="rId42"/>
    <p:sldId id="273" r:id="rId43"/>
    <p:sldId id="274" r:id="rId44"/>
    <p:sldId id="275" r:id="rId45"/>
    <p:sldId id="336" r:id="rId46"/>
    <p:sldId id="343" r:id="rId47"/>
    <p:sldId id="345" r:id="rId48"/>
    <p:sldId id="346" r:id="rId49"/>
    <p:sldId id="347" r:id="rId50"/>
    <p:sldId id="348" r:id="rId51"/>
    <p:sldId id="344" r:id="rId52"/>
    <p:sldId id="349" r:id="rId53"/>
    <p:sldId id="350" r:id="rId54"/>
    <p:sldId id="351" r:id="rId55"/>
    <p:sldId id="352" r:id="rId56"/>
    <p:sldId id="353" r:id="rId57"/>
    <p:sldId id="356" r:id="rId58"/>
    <p:sldId id="357" r:id="rId59"/>
    <p:sldId id="354" r:id="rId60"/>
    <p:sldId id="355" r:id="rId61"/>
    <p:sldId id="308" r:id="rId62"/>
    <p:sldId id="358" r:id="rId63"/>
    <p:sldId id="306" r:id="rId64"/>
    <p:sldId id="307" r:id="rId65"/>
    <p:sldId id="303" r:id="rId66"/>
    <p:sldId id="321" r:id="rId67"/>
    <p:sldId id="359" r:id="rId68"/>
    <p:sldId id="322" r:id="rId69"/>
    <p:sldId id="325" r:id="rId70"/>
    <p:sldId id="326" r:id="rId71"/>
    <p:sldId id="327" r:id="rId72"/>
    <p:sldId id="328" r:id="rId73"/>
    <p:sldId id="329" r:id="rId74"/>
    <p:sldId id="330" r:id="rId75"/>
    <p:sldId id="334" r:id="rId76"/>
    <p:sldId id="331" r:id="rId77"/>
    <p:sldId id="360" r:id="rId78"/>
    <p:sldId id="361" r:id="rId79"/>
    <p:sldId id="362" r:id="rId80"/>
    <p:sldId id="363" r:id="rId81"/>
    <p:sldId id="364" r:id="rId82"/>
    <p:sldId id="365" r:id="rId83"/>
    <p:sldId id="367" r:id="rId84"/>
    <p:sldId id="368" r:id="rId85"/>
    <p:sldId id="369" r:id="rId86"/>
    <p:sldId id="370" r:id="rId87"/>
    <p:sldId id="371" r:id="rId88"/>
    <p:sldId id="373" r:id="rId89"/>
    <p:sldId id="374" r:id="rId90"/>
    <p:sldId id="375" r:id="rId91"/>
    <p:sldId id="377" r:id="rId92"/>
    <p:sldId id="378" r:id="rId93"/>
    <p:sldId id="372" r:id="rId94"/>
    <p:sldId id="379" r:id="rId95"/>
    <p:sldId id="380" r:id="rId96"/>
    <p:sldId id="381" r:id="rId97"/>
    <p:sldId id="382" r:id="rId98"/>
    <p:sldId id="383" r:id="rId99"/>
    <p:sldId id="384" r:id="rId100"/>
    <p:sldId id="385" r:id="rId101"/>
    <p:sldId id="386" r:id="rId102"/>
    <p:sldId id="387" r:id="rId103"/>
    <p:sldId id="410" r:id="rId104"/>
    <p:sldId id="388" r:id="rId105"/>
    <p:sldId id="389" r:id="rId106"/>
    <p:sldId id="390" r:id="rId107"/>
    <p:sldId id="391" r:id="rId108"/>
    <p:sldId id="399" r:id="rId109"/>
    <p:sldId id="392" r:id="rId110"/>
    <p:sldId id="394" r:id="rId111"/>
    <p:sldId id="395" r:id="rId112"/>
    <p:sldId id="396" r:id="rId113"/>
    <p:sldId id="397" r:id="rId114"/>
    <p:sldId id="398" r:id="rId115"/>
    <p:sldId id="400" r:id="rId116"/>
    <p:sldId id="401" r:id="rId117"/>
    <p:sldId id="402" r:id="rId118"/>
    <p:sldId id="403" r:id="rId119"/>
    <p:sldId id="404" r:id="rId120"/>
    <p:sldId id="405" r:id="rId121"/>
    <p:sldId id="406" r:id="rId122"/>
    <p:sldId id="407" r:id="rId123"/>
    <p:sldId id="408" r:id="rId124"/>
    <p:sldId id="411" r:id="rId125"/>
    <p:sldId id="412" r:id="rId126"/>
    <p:sldId id="413" r:id="rId127"/>
    <p:sldId id="414" r:id="rId128"/>
    <p:sldId id="415" r:id="rId129"/>
    <p:sldId id="416" r:id="rId130"/>
    <p:sldId id="417" r:id="rId131"/>
    <p:sldId id="418" r:id="rId132"/>
    <p:sldId id="419" r:id="rId133"/>
    <p:sldId id="420" r:id="rId134"/>
    <p:sldId id="421" r:id="rId135"/>
    <p:sldId id="422" r:id="rId136"/>
    <p:sldId id="423" r:id="rId137"/>
    <p:sldId id="424" r:id="rId138"/>
    <p:sldId id="425" r:id="rId139"/>
    <p:sldId id="426" r:id="rId140"/>
    <p:sldId id="427" r:id="rId141"/>
    <p:sldId id="428" r:id="rId142"/>
    <p:sldId id="429" r:id="rId143"/>
    <p:sldId id="430" r:id="rId144"/>
    <p:sldId id="431" r:id="rId145"/>
    <p:sldId id="432" r:id="rId146"/>
    <p:sldId id="433" r:id="rId147"/>
    <p:sldId id="434" r:id="rId148"/>
    <p:sldId id="276"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6093D6CF-5D32-45A9-B0F7-41FE6CB33637}"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025BB-8F35-4D50-A314-24F0FC936F47}"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093D6CF-5D32-45A9-B0F7-41FE6CB33637}"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093D6CF-5D32-45A9-B0F7-41FE6CB33637}" type="datetimeFigureOut">
              <a:rPr lang="en-US" smtClean="0"/>
              <a:pPr/>
              <a:t>5/27/2024</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093D6CF-5D32-45A9-B0F7-41FE6CB33637}"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093D6CF-5D32-45A9-B0F7-41FE6CB33637}"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025BB-8F35-4D50-A314-24F0FC936F4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093D6CF-5D32-45A9-B0F7-41FE6CB33637}"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093D6CF-5D32-45A9-B0F7-41FE6CB33637}"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093D6CF-5D32-45A9-B0F7-41FE6CB33637}"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3D6CF-5D32-45A9-B0F7-41FE6CB33637}"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D025BB-8F35-4D50-A314-24F0FC936F4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093D6CF-5D32-45A9-B0F7-41FE6CB33637}"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025BB-8F35-4D50-A314-24F0FC936F47}"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6093D6CF-5D32-45A9-B0F7-41FE6CB33637}" type="datetimeFigureOut">
              <a:rPr lang="en-US" smtClean="0"/>
              <a:pPr/>
              <a:t>5/27/2024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65D025BB-8F35-4D50-A314-24F0FC936F4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6093D6CF-5D32-45A9-B0F7-41FE6CB33637}" type="datetimeFigureOut">
              <a:rPr lang="en-US" smtClean="0"/>
              <a:pPr/>
              <a:t>5/27/2024</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65D025BB-8F35-4D50-A314-24F0FC936F4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en.wikipedia.org/wiki/File:ECB_encryption.svg"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en.wikipedia.org/wiki/File:ECB_decryption.svg"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File:Tux.jpg" TargetMode="Externa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hyperlink" Target="https://en.wikipedia.org/wiki/File:Tux_ecb.jpg"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en.wikipedia.org/wiki/File:Tux_secure.jpg"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n.wikipedia.org/wiki/File:CBC_encryption.svg"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n.wikipedia.org/wiki/File:CBC_decryption.svg"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en.wikipedia.org/wiki/File:CFB_encryption.svg"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en.wikipedia.org/wiki/File:CFB_decryption.svg"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File:OFB_encryption.svg"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File:OFB_decryption.svg"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en.wikipedia.org/wiki/Keystream"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en.wikipedia.org/wiki/File:CTR_encryption_2.svg"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File:CTR_decryption_2.svg"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09800"/>
            <a:ext cx="8077200" cy="2743200"/>
          </a:xfrm>
        </p:spPr>
        <p:txBody>
          <a:bodyPr>
            <a:normAutofit fontScale="90000"/>
          </a:bodyPr>
          <a:lstStyle/>
          <a:p>
            <a:pPr algn="ctr"/>
            <a:r>
              <a:rPr lang="en-US" dirty="0"/>
              <a:t>Unit ‘2’ </a:t>
            </a:r>
            <a:r>
              <a:rPr lang="en-US" dirty="0" smtClean="0"/>
              <a:t/>
            </a:r>
            <a:br>
              <a:rPr lang="en-US" dirty="0" smtClean="0"/>
            </a:br>
            <a:r>
              <a:rPr lang="en-US" dirty="0" smtClean="0"/>
              <a:t> Part </a:t>
            </a:r>
            <a:r>
              <a:rPr lang="en-US" sz="4900" dirty="0" smtClean="0"/>
              <a:t>2 </a:t>
            </a:r>
            <a:r>
              <a:rPr lang="en-US" dirty="0"/>
              <a:t/>
            </a:r>
            <a:br>
              <a:rPr lang="en-US" dirty="0"/>
            </a:br>
            <a:r>
              <a:rPr lang="en-US" dirty="0"/>
              <a:t>Group, Rings and </a:t>
            </a:r>
            <a:r>
              <a:rPr lang="en-US" dirty="0" smtClean="0"/>
              <a:t>Fields</a:t>
            </a:r>
            <a:br>
              <a:rPr lang="en-US" dirty="0" smtClean="0"/>
            </a:br>
            <a:r>
              <a:rPr lang="en-US" dirty="0" smtClean="0"/>
              <a:t>IDEA &amp; AES</a:t>
            </a:r>
            <a:r>
              <a:rPr lang="en-US" dirty="0"/>
              <a:t/>
            </a:r>
            <a:br>
              <a:rPr lang="en-US" dirty="0"/>
            </a:br>
            <a:endParaRPr lang="en-US" dirty="0"/>
          </a:p>
        </p:txBody>
      </p:sp>
      <p:sp>
        <p:nvSpPr>
          <p:cNvPr id="3" name="Subtitle 2"/>
          <p:cNvSpPr>
            <a:spLocks noGrp="1"/>
          </p:cNvSpPr>
          <p:nvPr>
            <p:ph type="subTitle" idx="1"/>
          </p:nvPr>
        </p:nvSpPr>
        <p:spPr>
          <a:xfrm>
            <a:off x="685800" y="533400"/>
            <a:ext cx="8077200" cy="1499616"/>
          </a:xfrm>
        </p:spPr>
        <p:txBody>
          <a:bodyPr/>
          <a:lstStyle/>
          <a:p>
            <a:pPr algn="ctr"/>
            <a:r>
              <a:rPr lang="en-US" b="1" dirty="0"/>
              <a:t>Prepared by: </a:t>
            </a:r>
            <a:r>
              <a:rPr lang="en-US" b="1" dirty="0" err="1"/>
              <a:t>Abhishek</a:t>
            </a:r>
            <a:r>
              <a:rPr lang="en-US" b="1" dirty="0"/>
              <a:t> </a:t>
            </a:r>
            <a:r>
              <a:rPr lang="en-US" b="1" dirty="0" err="1"/>
              <a:t>Dewan</a:t>
            </a:r>
            <a:endParaRPr lang="en-US" b="1" dirty="0"/>
          </a:p>
          <a:p>
            <a:pPr algn="ctr"/>
            <a:r>
              <a:rPr lang="en-US" b="1" dirty="0"/>
              <a:t>Lecturer Cryptography</a:t>
            </a:r>
            <a:br>
              <a:rPr lang="en-US" b="1" dirty="0"/>
            </a:br>
            <a:r>
              <a:rPr lang="en-US" b="1" dirty="0"/>
              <a:t>Trinity International College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buNone/>
            </a:pPr>
            <a:r>
              <a:rPr lang="en-US" b="1" dirty="0"/>
              <a:t>Congruent Modulo</a:t>
            </a:r>
            <a:r>
              <a:rPr lang="en-US" dirty="0"/>
              <a:t> </a:t>
            </a:r>
            <a:r>
              <a:rPr lang="en-US" b="1" i="1" dirty="0"/>
              <a:t>n</a:t>
            </a:r>
            <a:endParaRPr lang="en-US" b="1" dirty="0"/>
          </a:p>
          <a:p>
            <a:pPr>
              <a:lnSpc>
                <a:spcPct val="150000"/>
              </a:lnSpc>
            </a:pPr>
            <a:r>
              <a:rPr lang="en-US" dirty="0">
                <a:solidFill>
                  <a:srgbClr val="FF0000"/>
                </a:solidFill>
              </a:rPr>
              <a:t>For a positive integer </a:t>
            </a:r>
            <a:r>
              <a:rPr lang="en-US" i="1" dirty="0">
                <a:solidFill>
                  <a:srgbClr val="FF0000"/>
                </a:solidFill>
              </a:rPr>
              <a:t>n</a:t>
            </a:r>
            <a:r>
              <a:rPr lang="en-US" dirty="0">
                <a:solidFill>
                  <a:srgbClr val="FF0000"/>
                </a:solidFill>
              </a:rPr>
              <a:t>, two integers </a:t>
            </a:r>
            <a:r>
              <a:rPr lang="en-US" i="1" dirty="0">
                <a:solidFill>
                  <a:srgbClr val="FF0000"/>
                </a:solidFill>
              </a:rPr>
              <a:t>a</a:t>
            </a:r>
            <a:r>
              <a:rPr lang="en-US" dirty="0">
                <a:solidFill>
                  <a:srgbClr val="FF0000"/>
                </a:solidFill>
              </a:rPr>
              <a:t> and </a:t>
            </a:r>
            <a:r>
              <a:rPr lang="en-US" i="1" dirty="0">
                <a:solidFill>
                  <a:srgbClr val="FF0000"/>
                </a:solidFill>
              </a:rPr>
              <a:t>b</a:t>
            </a:r>
            <a:r>
              <a:rPr lang="en-US" dirty="0">
                <a:solidFill>
                  <a:srgbClr val="FF0000"/>
                </a:solidFill>
              </a:rPr>
              <a:t> are said to be </a:t>
            </a:r>
            <a:r>
              <a:rPr lang="en-US" b="1" dirty="0">
                <a:solidFill>
                  <a:srgbClr val="FF0000"/>
                </a:solidFill>
              </a:rPr>
              <a:t>congruent modulo</a:t>
            </a:r>
            <a:r>
              <a:rPr lang="en-US" dirty="0">
                <a:solidFill>
                  <a:srgbClr val="FF0000"/>
                </a:solidFill>
              </a:rPr>
              <a:t> </a:t>
            </a:r>
            <a:r>
              <a:rPr lang="en-US" b="1" i="1" dirty="0">
                <a:solidFill>
                  <a:srgbClr val="FF0000"/>
                </a:solidFill>
              </a:rPr>
              <a:t>n</a:t>
            </a:r>
            <a:r>
              <a:rPr lang="en-US" dirty="0">
                <a:solidFill>
                  <a:srgbClr val="FF0000"/>
                </a:solidFill>
              </a:rPr>
              <a:t> (or </a:t>
            </a:r>
            <a:r>
              <a:rPr lang="en-US" i="1" dirty="0">
                <a:solidFill>
                  <a:srgbClr val="FF0000"/>
                </a:solidFill>
              </a:rPr>
              <a:t>a</a:t>
            </a:r>
            <a:r>
              <a:rPr lang="en-US" dirty="0">
                <a:solidFill>
                  <a:srgbClr val="FF0000"/>
                </a:solidFill>
              </a:rPr>
              <a:t> is congruent to </a:t>
            </a:r>
            <a:r>
              <a:rPr lang="en-US" i="1" dirty="0">
                <a:solidFill>
                  <a:srgbClr val="FF0000"/>
                </a:solidFill>
              </a:rPr>
              <a:t>b</a:t>
            </a:r>
            <a:r>
              <a:rPr lang="en-US" dirty="0">
                <a:solidFill>
                  <a:srgbClr val="FF0000"/>
                </a:solidFill>
              </a:rPr>
              <a:t> modulo </a:t>
            </a:r>
            <a:r>
              <a:rPr lang="en-US" i="1" dirty="0">
                <a:solidFill>
                  <a:srgbClr val="FF0000"/>
                </a:solidFill>
              </a:rPr>
              <a:t>n</a:t>
            </a:r>
            <a:r>
              <a:rPr lang="en-US" dirty="0">
                <a:solidFill>
                  <a:srgbClr val="FF0000"/>
                </a:solidFill>
              </a:rPr>
              <a:t>), if </a:t>
            </a:r>
            <a:r>
              <a:rPr lang="en-US" i="1" dirty="0">
                <a:solidFill>
                  <a:srgbClr val="FF0000"/>
                </a:solidFill>
              </a:rPr>
              <a:t>a </a:t>
            </a:r>
            <a:r>
              <a:rPr lang="en-US" dirty="0">
                <a:solidFill>
                  <a:srgbClr val="FF0000"/>
                </a:solidFill>
              </a:rPr>
              <a:t>and </a:t>
            </a:r>
            <a:r>
              <a:rPr lang="en-US" i="1" dirty="0">
                <a:solidFill>
                  <a:srgbClr val="FF0000"/>
                </a:solidFill>
              </a:rPr>
              <a:t>b</a:t>
            </a:r>
            <a:r>
              <a:rPr lang="en-US" dirty="0">
                <a:solidFill>
                  <a:srgbClr val="FF0000"/>
                </a:solidFill>
              </a:rPr>
              <a:t> have the same remainder when divided by </a:t>
            </a:r>
            <a:r>
              <a:rPr lang="en-US" i="1" dirty="0">
                <a:solidFill>
                  <a:srgbClr val="FF0000"/>
                </a:solidFill>
              </a:rPr>
              <a:t>n</a:t>
            </a:r>
            <a:r>
              <a:rPr lang="en-US" dirty="0">
                <a:solidFill>
                  <a:srgbClr val="FF0000"/>
                </a:solidFill>
              </a:rPr>
              <a:t> (or equivalently if </a:t>
            </a:r>
            <a:r>
              <a:rPr lang="en-US" i="1" dirty="0">
                <a:solidFill>
                  <a:srgbClr val="FF0000"/>
                </a:solidFill>
              </a:rPr>
              <a:t>a − b</a:t>
            </a:r>
            <a:r>
              <a:rPr lang="en-US" dirty="0">
                <a:solidFill>
                  <a:srgbClr val="FF0000"/>
                </a:solidFill>
              </a:rPr>
              <a:t> is divisible by </a:t>
            </a:r>
            <a:r>
              <a:rPr lang="en-US" i="1" dirty="0">
                <a:solidFill>
                  <a:srgbClr val="FF0000"/>
                </a:solidFill>
              </a:rPr>
              <a:t>n</a:t>
            </a:r>
            <a:r>
              <a:rPr lang="en-US" dirty="0">
                <a:solidFill>
                  <a:srgbClr val="FF0000"/>
                </a:solidFill>
              </a:rPr>
              <a:t> ). </a:t>
            </a:r>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Again, the tenth round simply leaves out the Inverse Mix Columns </a:t>
            </a:r>
            <a:r>
              <a:rPr lang="en-US" dirty="0" smtClean="0"/>
              <a:t>stage. Each of these stages will now be considered in more detail.</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Untitled.png"/>
          <p:cNvPicPr>
            <a:picLocks noGrp="1" noChangeAspect="1"/>
          </p:cNvPicPr>
          <p:nvPr>
            <p:ph idx="1"/>
          </p:nvPr>
        </p:nvPicPr>
        <p:blipFill>
          <a:blip r:embed="rId2"/>
          <a:stretch>
            <a:fillRect/>
          </a:stretch>
        </p:blipFill>
        <p:spPr>
          <a:xfrm>
            <a:off x="3276600" y="228599"/>
            <a:ext cx="3124200" cy="6583366"/>
          </a:xfr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3200400" y="49598"/>
            <a:ext cx="3962400" cy="6730357"/>
          </a:xfr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smtClean="0">
                <a:solidFill>
                  <a:srgbClr val="FF0000"/>
                </a:solidFill>
              </a:rPr>
              <a:t>matrix that gets operated upon throughout</a:t>
            </a:r>
            <a:r>
              <a:rPr lang="en-US" dirty="0" smtClean="0"/>
              <a:t> the encryption </a:t>
            </a:r>
            <a:r>
              <a:rPr lang="en-US" dirty="0" smtClean="0">
                <a:solidFill>
                  <a:srgbClr val="FF0000"/>
                </a:solidFill>
              </a:rPr>
              <a:t>is known as </a:t>
            </a:r>
            <a:r>
              <a:rPr lang="en-US" b="1" dirty="0" smtClean="0">
                <a:solidFill>
                  <a:srgbClr val="FF0000"/>
                </a:solidFill>
              </a:rPr>
              <a:t>state.</a:t>
            </a:r>
            <a:br>
              <a:rPr lang="en-US" b="1" dirty="0" smtClean="0">
                <a:solidFill>
                  <a:srgbClr val="FF0000"/>
                </a:solidFill>
              </a:rPr>
            </a:br>
            <a:endParaRPr lang="en-US" b="1" dirty="0" smtClean="0">
              <a:solidFill>
                <a:srgbClr val="FF0000"/>
              </a:solidFill>
            </a:endParaRPr>
          </a:p>
          <a:p>
            <a:endParaRPr lang="en-US" dirty="0"/>
          </a:p>
        </p:txBody>
      </p:sp>
      <p:pic>
        <p:nvPicPr>
          <p:cNvPr id="4" name="Content Placeholder 3" descr="Untitled.png"/>
          <p:cNvPicPr>
            <a:picLocks noChangeAspect="1"/>
          </p:cNvPicPr>
          <p:nvPr/>
        </p:nvPicPr>
        <p:blipFill>
          <a:blip r:embed="rId2"/>
          <a:stretch>
            <a:fillRect/>
          </a:stretch>
        </p:blipFill>
        <p:spPr>
          <a:xfrm>
            <a:off x="0" y="3566901"/>
            <a:ext cx="9087790" cy="2452899"/>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Substitute Bytes </a:t>
            </a:r>
          </a:p>
          <a:p>
            <a:pPr>
              <a:buFont typeface="Arial" pitchFamily="34" charset="0"/>
              <a:buChar char="•"/>
            </a:pPr>
            <a:r>
              <a:rPr lang="en-US" dirty="0" smtClean="0"/>
              <a:t>This stage (</a:t>
            </a:r>
            <a:r>
              <a:rPr lang="en-US" dirty="0" smtClean="0">
                <a:solidFill>
                  <a:srgbClr val="FF0000"/>
                </a:solidFill>
              </a:rPr>
              <a:t>known as </a:t>
            </a:r>
            <a:r>
              <a:rPr lang="en-US" dirty="0" err="1" smtClean="0">
                <a:solidFill>
                  <a:srgbClr val="FF0000"/>
                </a:solidFill>
              </a:rPr>
              <a:t>SubBytes</a:t>
            </a:r>
            <a:r>
              <a:rPr lang="en-US" dirty="0" smtClean="0"/>
              <a:t>) is </a:t>
            </a:r>
            <a:r>
              <a:rPr lang="en-US" dirty="0" smtClean="0">
                <a:solidFill>
                  <a:srgbClr val="FF0000"/>
                </a:solidFill>
              </a:rPr>
              <a:t>simply a table lookup using a 16×16</a:t>
            </a:r>
            <a:r>
              <a:rPr lang="en-US" dirty="0" smtClean="0"/>
              <a:t> matrix of byte values called an </a:t>
            </a:r>
            <a:r>
              <a:rPr lang="en-US" dirty="0" smtClean="0">
                <a:solidFill>
                  <a:srgbClr val="FF0000"/>
                </a:solidFill>
              </a:rPr>
              <a:t>s-box</a:t>
            </a:r>
            <a:r>
              <a:rPr lang="en-US" dirty="0" smtClean="0"/>
              <a:t>. </a:t>
            </a:r>
          </a:p>
          <a:p>
            <a:pPr>
              <a:buFont typeface="Arial" pitchFamily="34" charset="0"/>
              <a:buChar char="•"/>
            </a:pPr>
            <a:r>
              <a:rPr lang="en-US" dirty="0" smtClean="0"/>
              <a:t>This matrix </a:t>
            </a:r>
            <a:r>
              <a:rPr lang="en-US" dirty="0" smtClean="0">
                <a:solidFill>
                  <a:srgbClr val="FF0000"/>
                </a:solidFill>
              </a:rPr>
              <a:t>consists of all the possible combinations of an 8 bit </a:t>
            </a:r>
            <a:r>
              <a:rPr lang="en-US" dirty="0" smtClean="0"/>
              <a:t>sequence (2</a:t>
            </a:r>
            <a:r>
              <a:rPr lang="en-US" baseline="30000" dirty="0" smtClean="0"/>
              <a:t>8</a:t>
            </a:r>
            <a:r>
              <a:rPr lang="en-US" dirty="0" smtClean="0"/>
              <a:t> = 16 × 16 = 256).</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ES-S-Box-Rijndael-S-Box-16.png"/>
          <p:cNvPicPr>
            <a:picLocks noGrp="1" noChangeAspect="1"/>
          </p:cNvPicPr>
          <p:nvPr>
            <p:ph idx="1"/>
          </p:nvPr>
        </p:nvPicPr>
        <p:blipFill>
          <a:blip r:embed="rId2"/>
          <a:stretch>
            <a:fillRect/>
          </a:stretch>
        </p:blipFill>
        <p:spPr>
          <a:xfrm>
            <a:off x="51562" y="1447800"/>
            <a:ext cx="9098788" cy="5181600"/>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Each byte is mapped into a new byte in the following way: </a:t>
            </a:r>
            <a:r>
              <a:rPr lang="en-US" dirty="0" smtClean="0">
                <a:solidFill>
                  <a:srgbClr val="FF0000"/>
                </a:solidFill>
              </a:rPr>
              <a:t>the leftmost nibble of the byte is used to specify a particular row of the s-box and the rightmost nibble specifies a column</a:t>
            </a:r>
            <a:r>
              <a:rPr lang="en-US" dirty="0" smtClean="0"/>
              <a:t>.</a:t>
            </a:r>
            <a:endParaRPr lang="en-US" b="1"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39192" y="0"/>
            <a:ext cx="9183192" cy="6553200"/>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The Inverse substitute byte transformation (known as </a:t>
            </a:r>
            <a:r>
              <a:rPr lang="en-US" dirty="0" err="1" smtClean="0">
                <a:solidFill>
                  <a:srgbClr val="FF0000"/>
                </a:solidFill>
              </a:rPr>
              <a:t>InvSubBytes</a:t>
            </a:r>
            <a:r>
              <a:rPr lang="en-US" dirty="0" smtClean="0">
                <a:solidFill>
                  <a:srgbClr val="FF0000"/>
                </a:solidFill>
              </a:rPr>
              <a:t>) makes use of an inverse s-box during decryption</a:t>
            </a:r>
            <a:r>
              <a:rPr lang="en-US" dirty="0" smtClean="0"/>
              <a:t>.</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Shift Row Transformation </a:t>
            </a:r>
          </a:p>
          <a:p>
            <a:pPr>
              <a:buFont typeface="Arial" pitchFamily="34" charset="0"/>
              <a:buChar char="•"/>
            </a:pPr>
            <a:r>
              <a:rPr lang="en-US" dirty="0" smtClean="0"/>
              <a:t>This stage (</a:t>
            </a:r>
            <a:r>
              <a:rPr lang="en-US" dirty="0" smtClean="0">
                <a:solidFill>
                  <a:srgbClr val="FF0000"/>
                </a:solidFill>
              </a:rPr>
              <a:t>known as </a:t>
            </a:r>
            <a:r>
              <a:rPr lang="en-US" dirty="0" err="1" smtClean="0">
                <a:solidFill>
                  <a:srgbClr val="FF0000"/>
                </a:solidFill>
              </a:rPr>
              <a:t>ShiftRows</a:t>
            </a:r>
            <a:r>
              <a:rPr lang="en-US" dirty="0" smtClean="0"/>
              <a:t>)  </a:t>
            </a:r>
          </a:p>
          <a:p>
            <a:pPr>
              <a:buFont typeface="Arial" pitchFamily="34" charset="0"/>
              <a:buChar char="•"/>
            </a:pPr>
            <a:r>
              <a:rPr lang="en-US" dirty="0" smtClean="0"/>
              <a:t>This is a </a:t>
            </a:r>
            <a:r>
              <a:rPr lang="en-US" dirty="0" smtClean="0">
                <a:solidFill>
                  <a:srgbClr val="FF0000"/>
                </a:solidFill>
              </a:rPr>
              <a:t>simple permutation </a:t>
            </a:r>
            <a:r>
              <a:rPr lang="en-US" dirty="0" smtClean="0"/>
              <a:t>an nothing more. </a:t>
            </a:r>
          </a:p>
          <a:p>
            <a:pPr>
              <a:buFont typeface="Arial" pitchFamily="34" charset="0"/>
              <a:buChar char="•"/>
            </a:pPr>
            <a:r>
              <a:rPr lang="en-US" dirty="0" smtClean="0"/>
              <a:t>It works as follow:</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It can be expressed as </a:t>
            </a:r>
            <a:r>
              <a:rPr lang="en-US" i="1" dirty="0"/>
              <a:t>a ≡ b mod n</a:t>
            </a:r>
            <a:r>
              <a:rPr lang="en-US" dirty="0"/>
              <a:t>. </a:t>
            </a:r>
            <a:r>
              <a:rPr lang="en-US" i="1" dirty="0"/>
              <a:t>n</a:t>
            </a:r>
            <a:r>
              <a:rPr lang="en-US" dirty="0"/>
              <a:t> is called the </a:t>
            </a:r>
            <a:r>
              <a:rPr lang="en-US" b="1" dirty="0"/>
              <a:t>modulus</a:t>
            </a:r>
            <a:r>
              <a:rPr lang="en-US" dirty="0"/>
              <a:t>. For example:</a:t>
            </a:r>
          </a:p>
          <a:p>
            <a:endParaRPr lang="en-US" dirty="0"/>
          </a:p>
          <a:p>
            <a:r>
              <a:rPr lang="en-US" dirty="0"/>
              <a:t>Two odd numbers are congruent modulo 2 because all odd numbers can be written as 2n+1;</a:t>
            </a:r>
          </a:p>
          <a:p>
            <a:r>
              <a:rPr lang="en-US" dirty="0"/>
              <a:t>Two even numbers are congruent modulo 2 because all even numbers can be written as 2n+0;</a:t>
            </a:r>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smtClean="0">
                <a:solidFill>
                  <a:srgbClr val="FF0000"/>
                </a:solidFill>
              </a:rPr>
              <a:t>first row</a:t>
            </a:r>
            <a:r>
              <a:rPr lang="en-US" dirty="0" smtClean="0"/>
              <a:t> of state is </a:t>
            </a:r>
            <a:r>
              <a:rPr lang="en-US" dirty="0" smtClean="0">
                <a:solidFill>
                  <a:srgbClr val="FF0000"/>
                </a:solidFill>
              </a:rPr>
              <a:t>not altered</a:t>
            </a:r>
            <a:r>
              <a:rPr lang="en-US" dirty="0" smtClean="0"/>
              <a:t>. </a:t>
            </a:r>
          </a:p>
          <a:p>
            <a:r>
              <a:rPr lang="en-US" dirty="0" smtClean="0"/>
              <a:t>• The </a:t>
            </a:r>
            <a:r>
              <a:rPr lang="en-US" dirty="0" smtClean="0">
                <a:solidFill>
                  <a:srgbClr val="FF0000"/>
                </a:solidFill>
              </a:rPr>
              <a:t>second row is shifted 1 bytes to the left </a:t>
            </a:r>
            <a:r>
              <a:rPr lang="en-US" dirty="0" smtClean="0"/>
              <a:t>in a circular manner. </a:t>
            </a:r>
          </a:p>
          <a:p>
            <a:r>
              <a:rPr lang="en-US" dirty="0" smtClean="0"/>
              <a:t>• The </a:t>
            </a:r>
            <a:r>
              <a:rPr lang="en-US" dirty="0" smtClean="0">
                <a:solidFill>
                  <a:srgbClr val="FF0000"/>
                </a:solidFill>
              </a:rPr>
              <a:t>third row is shifted 2 bytes to the left </a:t>
            </a:r>
            <a:r>
              <a:rPr lang="en-US" dirty="0" smtClean="0"/>
              <a:t>in a circular manner.</a:t>
            </a:r>
          </a:p>
          <a:p>
            <a:r>
              <a:rPr lang="en-US" dirty="0" smtClean="0"/>
              <a:t>The </a:t>
            </a:r>
            <a:r>
              <a:rPr lang="en-US" dirty="0" smtClean="0">
                <a:solidFill>
                  <a:srgbClr val="FF0000"/>
                </a:solidFill>
              </a:rPr>
              <a:t>fourth row is shifted 3 bytes to the left </a:t>
            </a:r>
            <a:r>
              <a:rPr lang="en-US" dirty="0" smtClean="0"/>
              <a:t>in a circular manner</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13728" y="2438400"/>
            <a:ext cx="9157728" cy="3293886"/>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During decryption, The Inverse Shift Rows transformation </a:t>
            </a:r>
            <a:r>
              <a:rPr lang="en-US" dirty="0" smtClean="0"/>
              <a:t>(known as </a:t>
            </a:r>
            <a:r>
              <a:rPr lang="en-US" dirty="0" err="1" smtClean="0"/>
              <a:t>InvShiftRows</a:t>
            </a:r>
            <a:r>
              <a:rPr lang="en-US" dirty="0" smtClean="0"/>
              <a:t>) </a:t>
            </a:r>
            <a:r>
              <a:rPr lang="en-US" dirty="0" smtClean="0">
                <a:solidFill>
                  <a:srgbClr val="FF0000"/>
                </a:solidFill>
              </a:rPr>
              <a:t>performs these circular shifts in the opposite direction</a:t>
            </a:r>
            <a:r>
              <a:rPr lang="en-US" dirty="0" smtClean="0"/>
              <a:t> for each of the last three rows (the first row was unaltered to begin with).</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Mix Column Transformation </a:t>
            </a:r>
          </a:p>
          <a:p>
            <a:pPr>
              <a:buFont typeface="Arial" pitchFamily="34" charset="0"/>
              <a:buChar char="•"/>
            </a:pPr>
            <a:r>
              <a:rPr lang="en-US" dirty="0" smtClean="0"/>
              <a:t>This stage (</a:t>
            </a:r>
            <a:r>
              <a:rPr lang="en-US" dirty="0" smtClean="0">
                <a:solidFill>
                  <a:srgbClr val="FF0000"/>
                </a:solidFill>
              </a:rPr>
              <a:t>known as </a:t>
            </a:r>
            <a:r>
              <a:rPr lang="en-US" dirty="0" err="1" smtClean="0">
                <a:solidFill>
                  <a:srgbClr val="FF0000"/>
                </a:solidFill>
              </a:rPr>
              <a:t>MixColumn</a:t>
            </a:r>
            <a:r>
              <a:rPr lang="en-US" dirty="0" smtClean="0"/>
              <a:t>) is </a:t>
            </a:r>
            <a:r>
              <a:rPr lang="en-US" dirty="0" smtClean="0">
                <a:solidFill>
                  <a:srgbClr val="FF0000"/>
                </a:solidFill>
              </a:rPr>
              <a:t>basically a substitution but it makes use of arithmetic of </a:t>
            </a:r>
            <a:r>
              <a:rPr lang="en-US" b="1" dirty="0" smtClean="0">
                <a:solidFill>
                  <a:srgbClr val="FF0000"/>
                </a:solidFill>
              </a:rPr>
              <a:t>GF(2</a:t>
            </a:r>
            <a:r>
              <a:rPr lang="en-US" b="1" baseline="30000" dirty="0" smtClean="0">
                <a:solidFill>
                  <a:srgbClr val="FF0000"/>
                </a:solidFill>
              </a:rPr>
              <a:t>8</a:t>
            </a:r>
            <a:r>
              <a:rPr lang="en-US" b="1" dirty="0" smtClean="0">
                <a:solidFill>
                  <a:srgbClr val="FF0000"/>
                </a:solidFill>
              </a:rPr>
              <a:t>)</a:t>
            </a:r>
          </a:p>
          <a:p>
            <a:pPr>
              <a:buFont typeface="Arial" pitchFamily="34" charset="0"/>
              <a:buChar char="•"/>
            </a:pPr>
            <a:r>
              <a:rPr lang="en-US" dirty="0" smtClean="0">
                <a:solidFill>
                  <a:srgbClr val="FF0000"/>
                </a:solidFill>
              </a:rPr>
              <a:t>The transformation can be determined by the following matrix multiplication on state</a:t>
            </a:r>
            <a:r>
              <a:rPr lang="en-US" dirty="0" smtClean="0"/>
              <a:t>.</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16331" y="1905000"/>
            <a:ext cx="9127669" cy="3048000"/>
          </a:xfr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Each </a:t>
            </a:r>
            <a:r>
              <a:rPr lang="en-US" dirty="0" smtClean="0">
                <a:solidFill>
                  <a:srgbClr val="FF0000"/>
                </a:solidFill>
              </a:rPr>
              <a:t>element of the product matrix is the sum of </a:t>
            </a:r>
            <a:r>
              <a:rPr lang="en-US" b="1" dirty="0" smtClean="0">
                <a:solidFill>
                  <a:srgbClr val="FF0000"/>
                </a:solidFill>
              </a:rPr>
              <a:t>products of elements of one row and one column</a:t>
            </a:r>
            <a:r>
              <a:rPr lang="en-US" dirty="0" smtClean="0"/>
              <a:t>. </a:t>
            </a:r>
          </a:p>
          <a:p>
            <a:r>
              <a:rPr lang="en-US" dirty="0" smtClean="0"/>
              <a:t>In this case the individual </a:t>
            </a:r>
            <a:r>
              <a:rPr lang="en-US" dirty="0" smtClean="0">
                <a:solidFill>
                  <a:srgbClr val="FF0000"/>
                </a:solidFill>
              </a:rPr>
              <a:t>additions and multiplications are performed in GF(2</a:t>
            </a:r>
            <a:r>
              <a:rPr lang="en-US" baseline="30000" dirty="0" smtClean="0">
                <a:solidFill>
                  <a:srgbClr val="FF0000"/>
                </a:solidFill>
              </a:rPr>
              <a:t>8</a:t>
            </a:r>
            <a:r>
              <a:rPr lang="en-US" dirty="0" smtClean="0">
                <a:solidFill>
                  <a:srgbClr val="FF0000"/>
                </a:solidFill>
              </a:rPr>
              <a:t> ).</a:t>
            </a:r>
            <a:endParaRPr lang="en-US" dirty="0">
              <a:solidFill>
                <a:srgbClr val="FF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29600" cy="4800600"/>
          </a:xfrm>
        </p:spPr>
        <p:txBody>
          <a:bodyPr/>
          <a:lstStyle/>
          <a:p>
            <a:r>
              <a:rPr lang="en-US" dirty="0" smtClean="0"/>
              <a:t>The </a:t>
            </a:r>
            <a:r>
              <a:rPr lang="en-US" dirty="0" err="1" smtClean="0"/>
              <a:t>MixColumns</a:t>
            </a:r>
            <a:r>
              <a:rPr lang="en-US" dirty="0" smtClean="0"/>
              <a:t> transformation of a single column j (0 ≤ j ≤ 3) of state can be expressed as: </a:t>
            </a:r>
            <a:endParaRPr lang="en-US" dirty="0"/>
          </a:p>
        </p:txBody>
      </p:sp>
      <p:pic>
        <p:nvPicPr>
          <p:cNvPr id="4" name="Picture 3" descr="Untitled.png"/>
          <p:cNvPicPr>
            <a:picLocks noChangeAspect="1"/>
          </p:cNvPicPr>
          <p:nvPr/>
        </p:nvPicPr>
        <p:blipFill>
          <a:blip r:embed="rId2"/>
          <a:stretch>
            <a:fillRect/>
          </a:stretch>
        </p:blipFill>
        <p:spPr>
          <a:xfrm>
            <a:off x="-24384" y="3092669"/>
            <a:ext cx="9168384" cy="3689131"/>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32860" y="2057400"/>
            <a:ext cx="9176859" cy="4343400"/>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65514" y="2209800"/>
            <a:ext cx="9002286" cy="2819400"/>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30999" y="2743200"/>
            <a:ext cx="9174999" cy="28194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38 ≡ 23 mod 15 because 38 = 15*2 + 8 and 23 = 15 +8;</a:t>
            </a:r>
          </a:p>
          <a:p>
            <a:r>
              <a:rPr lang="en-US" dirty="0"/>
              <a:t>-1 ≡ 1 mod 2 because -1 = -1*2+1 and 1 = 0*2+1;</a:t>
            </a:r>
          </a:p>
          <a:p>
            <a:endParaRPr lang="en-US" dirty="0"/>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Untitled.png"/>
          <p:cNvPicPr>
            <a:picLocks noGrp="1" noChangeAspect="1"/>
          </p:cNvPicPr>
          <p:nvPr>
            <p:ph idx="1"/>
          </p:nvPr>
        </p:nvPicPr>
        <p:blipFill>
          <a:blip r:embed="rId2"/>
          <a:stretch>
            <a:fillRect/>
          </a:stretch>
        </p:blipFill>
        <p:spPr>
          <a:xfrm>
            <a:off x="28487" y="3091740"/>
            <a:ext cx="9115513" cy="2013660"/>
          </a:xfr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0" y="1752601"/>
            <a:ext cx="9143999" cy="3774268"/>
          </a:xfr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275448" y="1981200"/>
            <a:ext cx="8854438" cy="3048000"/>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pPr>
              <a:buNone/>
            </a:pPr>
            <a:r>
              <a:rPr lang="en-US" dirty="0" smtClean="0"/>
              <a:t>Add Round Key Transformation</a:t>
            </a:r>
          </a:p>
          <a:p>
            <a:pPr marL="633222" indent="-514350">
              <a:buFont typeface="Arial" pitchFamily="34" charset="0"/>
              <a:buChar char="•"/>
            </a:pPr>
            <a:r>
              <a:rPr lang="en-US" dirty="0" smtClean="0"/>
              <a:t>In this stage (</a:t>
            </a:r>
            <a:r>
              <a:rPr lang="en-US" dirty="0" smtClean="0">
                <a:solidFill>
                  <a:srgbClr val="FF0000"/>
                </a:solidFill>
              </a:rPr>
              <a:t>known as </a:t>
            </a:r>
            <a:r>
              <a:rPr lang="en-US" dirty="0" err="1" smtClean="0">
                <a:solidFill>
                  <a:srgbClr val="FF0000"/>
                </a:solidFill>
              </a:rPr>
              <a:t>AddRoundKey</a:t>
            </a:r>
            <a:r>
              <a:rPr lang="en-US" dirty="0" smtClean="0"/>
              <a:t>) the </a:t>
            </a:r>
            <a:r>
              <a:rPr lang="en-US" dirty="0" smtClean="0">
                <a:solidFill>
                  <a:srgbClr val="FF0000"/>
                </a:solidFill>
              </a:rPr>
              <a:t>128 bits of state are bitwise </a:t>
            </a:r>
            <a:r>
              <a:rPr lang="en-US" dirty="0" err="1" smtClean="0">
                <a:solidFill>
                  <a:srgbClr val="FF0000"/>
                </a:solidFill>
              </a:rPr>
              <a:t>XORed</a:t>
            </a:r>
            <a:r>
              <a:rPr lang="en-US" dirty="0" smtClean="0">
                <a:solidFill>
                  <a:srgbClr val="FF0000"/>
                </a:solidFill>
              </a:rPr>
              <a:t> with the 128 bits of the round key</a:t>
            </a:r>
            <a:r>
              <a:rPr lang="en-US" dirty="0" smtClean="0"/>
              <a:t>.</a:t>
            </a:r>
          </a:p>
          <a:p>
            <a:pPr marL="633222" indent="-514350">
              <a:buFont typeface="Arial" pitchFamily="34" charset="0"/>
              <a:buChar char="•"/>
            </a:pPr>
            <a:r>
              <a:rPr lang="en-US" dirty="0" smtClean="0"/>
              <a:t> The operation is viewed as a </a:t>
            </a:r>
            <a:r>
              <a:rPr lang="en-US" dirty="0" err="1" smtClean="0"/>
              <a:t>columnwise</a:t>
            </a:r>
            <a:r>
              <a:rPr lang="en-US" dirty="0" smtClean="0"/>
              <a:t> operation between the 4 bytes of a state column and one word of the round key.</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buNone/>
            </a:pPr>
            <a:r>
              <a:rPr lang="en-US" dirty="0" smtClean="0"/>
              <a:t>Diffusion and Confusion</a:t>
            </a:r>
          </a:p>
          <a:p>
            <a:pPr>
              <a:buFont typeface="Arial" pitchFamily="34" charset="0"/>
              <a:buChar char="•"/>
            </a:pPr>
            <a:r>
              <a:rPr lang="en-US" dirty="0" smtClean="0">
                <a:solidFill>
                  <a:srgbClr val="FF0000"/>
                </a:solidFill>
              </a:rPr>
              <a:t>Diffusion means that if we change a character of the plaintext, then several characters of the </a:t>
            </a:r>
            <a:r>
              <a:rPr lang="en-US" dirty="0" err="1" smtClean="0">
                <a:solidFill>
                  <a:srgbClr val="FF0000"/>
                </a:solidFill>
              </a:rPr>
              <a:t>ciphertext</a:t>
            </a:r>
            <a:r>
              <a:rPr lang="en-US" dirty="0" smtClean="0">
                <a:solidFill>
                  <a:srgbClr val="FF0000"/>
                </a:solidFill>
              </a:rPr>
              <a:t> should change, and similarly, if we change a character of the </a:t>
            </a:r>
            <a:r>
              <a:rPr lang="en-US" dirty="0" err="1" smtClean="0">
                <a:solidFill>
                  <a:srgbClr val="FF0000"/>
                </a:solidFill>
              </a:rPr>
              <a:t>ciphertext</a:t>
            </a:r>
            <a:r>
              <a:rPr lang="en-US" dirty="0" smtClean="0">
                <a:solidFill>
                  <a:srgbClr val="FF0000"/>
                </a:solidFill>
              </a:rPr>
              <a:t>, then several characters of the plaintext should change</a:t>
            </a:r>
            <a:r>
              <a:rPr lang="en-US" dirty="0" smtClean="0"/>
              <a:t>. </a:t>
            </a:r>
          </a:p>
          <a:p>
            <a:pPr>
              <a:buFont typeface="Arial" pitchFamily="34" charset="0"/>
              <a:buChar char="•"/>
            </a:pPr>
            <a:r>
              <a:rPr lang="en-US" dirty="0" smtClean="0"/>
              <a:t>Hill cipher has this property. This means that frequency statistics of letters, [digraphs], etc. in the plaintext are diffused</a:t>
            </a:r>
          </a:p>
          <a:p>
            <a:pPr>
              <a:buFont typeface="Arial" pitchFamily="34" charset="0"/>
              <a:buChar char="•"/>
            </a:pPr>
            <a:r>
              <a:rPr lang="en-US" dirty="0" smtClean="0"/>
              <a:t>over several characters in the </a:t>
            </a:r>
            <a:r>
              <a:rPr lang="en-US" dirty="0" err="1" smtClean="0"/>
              <a:t>ciphertext</a:t>
            </a:r>
            <a:r>
              <a:rPr lang="en-US" dirty="0" smtClean="0"/>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Confusion means that the </a:t>
            </a:r>
            <a:r>
              <a:rPr lang="en-US" dirty="0" smtClean="0">
                <a:solidFill>
                  <a:srgbClr val="FF0000"/>
                </a:solidFill>
              </a:rPr>
              <a:t>key does not relate in a simple way to the </a:t>
            </a:r>
            <a:r>
              <a:rPr lang="en-US" dirty="0" err="1" smtClean="0">
                <a:solidFill>
                  <a:srgbClr val="FF0000"/>
                </a:solidFill>
              </a:rPr>
              <a:t>ciphertext</a:t>
            </a:r>
            <a:r>
              <a:rPr lang="en-US" dirty="0" smtClean="0"/>
              <a:t>. </a:t>
            </a:r>
          </a:p>
          <a:p>
            <a:r>
              <a:rPr lang="en-US" dirty="0" smtClean="0"/>
              <a:t>In particular, each character of the </a:t>
            </a:r>
            <a:r>
              <a:rPr lang="en-US" dirty="0" err="1" smtClean="0"/>
              <a:t>ciphertext</a:t>
            </a:r>
            <a:r>
              <a:rPr lang="en-US" dirty="0" smtClean="0"/>
              <a:t> should depend on several parts of the key.</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Modes of Block Cipher Encryptions </a:t>
            </a:r>
            <a:endParaRPr lang="en-US" dirty="0"/>
          </a:p>
        </p:txBody>
      </p:sp>
      <p:sp>
        <p:nvSpPr>
          <p:cNvPr id="3" name="Content Placeholder 2"/>
          <p:cNvSpPr>
            <a:spLocks noGrp="1"/>
          </p:cNvSpPr>
          <p:nvPr>
            <p:ph idx="1"/>
          </p:nvPr>
        </p:nvSpPr>
        <p:spPr/>
        <p:txBody>
          <a:bodyPr/>
          <a:lstStyle/>
          <a:p>
            <a:pPr>
              <a:buNone/>
            </a:pPr>
            <a:r>
              <a:rPr lang="en-US" b="1" dirty="0" smtClean="0"/>
              <a:t>Electronic Codebook (ECB)</a:t>
            </a:r>
          </a:p>
          <a:p>
            <a:pPr>
              <a:buFont typeface="Arial" pitchFamily="34" charset="0"/>
              <a:buChar char="•"/>
            </a:pPr>
            <a:r>
              <a:rPr lang="en-US" dirty="0" smtClean="0"/>
              <a:t>The </a:t>
            </a:r>
            <a:r>
              <a:rPr lang="en-US" dirty="0" smtClean="0">
                <a:solidFill>
                  <a:srgbClr val="FF0000"/>
                </a:solidFill>
              </a:rPr>
              <a:t>simplest of the encryption modes </a:t>
            </a:r>
            <a:r>
              <a:rPr lang="en-US" dirty="0" smtClean="0"/>
              <a:t>is the </a:t>
            </a:r>
            <a:r>
              <a:rPr lang="en-US" b="1" dirty="0" smtClean="0"/>
              <a:t>Electronic Codebook</a:t>
            </a:r>
            <a:r>
              <a:rPr lang="en-US" dirty="0" smtClean="0"/>
              <a:t> (ECB) mode.</a:t>
            </a:r>
          </a:p>
          <a:p>
            <a:pPr>
              <a:buFont typeface="Arial" pitchFamily="34" charset="0"/>
              <a:buChar char="•"/>
            </a:pPr>
            <a:r>
              <a:rPr lang="en-US" dirty="0" smtClean="0"/>
              <a:t>The </a:t>
            </a:r>
            <a:r>
              <a:rPr lang="en-US" dirty="0" smtClean="0">
                <a:solidFill>
                  <a:srgbClr val="FF0000"/>
                </a:solidFill>
              </a:rPr>
              <a:t>message is divided into blocks, and each block is encrypted separately</a:t>
            </a:r>
            <a:r>
              <a:rPr lang="en-US" dirty="0" smtClean="0"/>
              <a:t>.</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ECB encryption.svg">
            <a:hlinkClick r:id="rId2"/>
          </p:cNvPr>
          <p:cNvPicPr/>
          <p:nvPr/>
        </p:nvPicPr>
        <p:blipFill>
          <a:blip r:embed="rId3" cstate="print"/>
          <a:srcRect/>
          <a:stretch>
            <a:fillRect/>
          </a:stretch>
        </p:blipFill>
        <p:spPr bwMode="auto">
          <a:xfrm>
            <a:off x="0" y="914400"/>
            <a:ext cx="9144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ECB decryption.svg">
            <a:hlinkClick r:id="rId2"/>
          </p:cNvPr>
          <p:cNvPicPr/>
          <p:nvPr/>
        </p:nvPicPr>
        <p:blipFill>
          <a:blip r:embed="rId3" cstate="print"/>
          <a:srcRect/>
          <a:stretch>
            <a:fillRect/>
          </a:stretch>
        </p:blipFill>
        <p:spPr bwMode="auto">
          <a:xfrm>
            <a:off x="0" y="1676400"/>
            <a:ext cx="91440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smtClean="0">
                <a:solidFill>
                  <a:srgbClr val="FF0000"/>
                </a:solidFill>
              </a:rPr>
              <a:t>disadvantage of this method is a lack of diffusion</a:t>
            </a:r>
            <a:r>
              <a:rPr lang="en-US" dirty="0" smtClean="0"/>
              <a:t>. </a:t>
            </a:r>
          </a:p>
          <a:p>
            <a:r>
              <a:rPr lang="en-US" dirty="0" smtClean="0"/>
              <a:t>Because ECB encrypts identical plaintext blocks into identical </a:t>
            </a:r>
            <a:r>
              <a:rPr lang="en-US" dirty="0" err="1" smtClean="0"/>
              <a:t>ciphertext</a:t>
            </a:r>
            <a:r>
              <a:rPr lang="en-US" dirty="0" smtClean="0"/>
              <a:t> blocks, it does not hide data patterns well.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eld2.png"/>
          <p:cNvPicPr>
            <a:picLocks noGrp="1" noChangeAspect="1"/>
          </p:cNvPicPr>
          <p:nvPr>
            <p:ph idx="1"/>
          </p:nvPr>
        </p:nvPicPr>
        <p:blipFill>
          <a:blip r:embed="rId2" cstate="print"/>
          <a:stretch>
            <a:fillRect/>
          </a:stretch>
        </p:blipFill>
        <p:spPr>
          <a:xfrm>
            <a:off x="1066800" y="1981200"/>
            <a:ext cx="7010400" cy="3345035"/>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A striking example of the degree to which ECB can leave plaintext data patterns in the </a:t>
            </a:r>
            <a:r>
              <a:rPr lang="en-US" dirty="0" err="1" smtClean="0"/>
              <a:t>ciphertext</a:t>
            </a:r>
            <a:r>
              <a:rPr lang="en-US" dirty="0" smtClean="0"/>
              <a:t> can be seen when ECB mode is used to encrypt a bitmap image which uses large areas of uniform color. </a:t>
            </a:r>
          </a:p>
          <a:p>
            <a:r>
              <a:rPr lang="en-US" dirty="0" smtClean="0"/>
              <a:t>While the color of each individual pixel is encrypted, the overall image may still be discerned as the pattern of identically colored pixels in the original remains in the encrypted version.</a:t>
            </a:r>
          </a:p>
          <a:p>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https://upload.wikimedia.org/wikipedia/commons/5/56/Tux.jpg">
            <a:hlinkClick r:id="rId2"/>
          </p:cNvPr>
          <p:cNvPicPr/>
          <p:nvPr/>
        </p:nvPicPr>
        <p:blipFill>
          <a:blip r:embed="rId3" cstate="print"/>
          <a:srcRect/>
          <a:stretch>
            <a:fillRect/>
          </a:stretch>
        </p:blipFill>
        <p:spPr bwMode="auto">
          <a:xfrm>
            <a:off x="838200" y="2209800"/>
            <a:ext cx="3352800" cy="3124200"/>
          </a:xfrm>
          <a:prstGeom prst="rect">
            <a:avLst/>
          </a:prstGeom>
          <a:noFill/>
          <a:ln w="9525">
            <a:noFill/>
            <a:miter lim="800000"/>
            <a:headEnd/>
            <a:tailEnd/>
          </a:ln>
        </p:spPr>
      </p:pic>
      <p:pic>
        <p:nvPicPr>
          <p:cNvPr id="5" name="Picture 4" descr="https://upload.wikimedia.org/wikipedia/commons/f/f0/Tux_ecb.jpg">
            <a:hlinkClick r:id="rId4"/>
          </p:cNvPr>
          <p:cNvPicPr/>
          <p:nvPr/>
        </p:nvPicPr>
        <p:blipFill>
          <a:blip r:embed="rId5" cstate="print"/>
          <a:srcRect/>
          <a:stretch>
            <a:fillRect/>
          </a:stretch>
        </p:blipFill>
        <p:spPr bwMode="auto">
          <a:xfrm>
            <a:off x="5486400" y="2209800"/>
            <a:ext cx="28956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Modes other than ECB result in pseudo-randomness:</a:t>
            </a:r>
          </a:p>
          <a:p>
            <a:endParaRPr lang="en-US" dirty="0"/>
          </a:p>
        </p:txBody>
      </p:sp>
      <p:pic>
        <p:nvPicPr>
          <p:cNvPr id="4" name="Picture 3" descr="https://upload.wikimedia.org/wikipedia/commons/a/a0/Tux_secure.jpg">
            <a:hlinkClick r:id="rId2"/>
          </p:cNvPr>
          <p:cNvPicPr/>
          <p:nvPr/>
        </p:nvPicPr>
        <p:blipFill>
          <a:blip r:embed="rId3" cstate="print"/>
          <a:srcRect/>
          <a:stretch>
            <a:fillRect/>
          </a:stretch>
        </p:blipFill>
        <p:spPr bwMode="auto">
          <a:xfrm>
            <a:off x="3409950" y="2705100"/>
            <a:ext cx="2838450" cy="377190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75191"/>
            <a:ext cx="8229600" cy="4854209"/>
          </a:xfrm>
        </p:spPr>
        <p:txBody>
          <a:bodyPr>
            <a:normAutofit lnSpcReduction="10000"/>
          </a:bodyPr>
          <a:lstStyle/>
          <a:p>
            <a:pPr>
              <a:buNone/>
            </a:pPr>
            <a:r>
              <a:rPr lang="en-US" b="1" dirty="0" smtClean="0"/>
              <a:t>Cipher Block Chaining (CBC)</a:t>
            </a:r>
          </a:p>
          <a:p>
            <a:pPr>
              <a:buFont typeface="Arial" pitchFamily="34" charset="0"/>
              <a:buChar char="•"/>
            </a:pPr>
            <a:r>
              <a:rPr lang="en-US" dirty="0" smtClean="0"/>
              <a:t>In CBC mode, </a:t>
            </a:r>
            <a:r>
              <a:rPr lang="en-US" dirty="0" smtClean="0">
                <a:solidFill>
                  <a:srgbClr val="FF0000"/>
                </a:solidFill>
              </a:rPr>
              <a:t>each block of plaintext is </a:t>
            </a:r>
            <a:r>
              <a:rPr lang="en-US" dirty="0" err="1" smtClean="0">
                <a:solidFill>
                  <a:srgbClr val="FF0000"/>
                </a:solidFill>
              </a:rPr>
              <a:t>XORed</a:t>
            </a:r>
            <a:r>
              <a:rPr lang="en-US" dirty="0" smtClean="0">
                <a:solidFill>
                  <a:srgbClr val="FF0000"/>
                </a:solidFill>
              </a:rPr>
              <a:t> with the previous </a:t>
            </a:r>
            <a:r>
              <a:rPr lang="en-US" dirty="0" err="1" smtClean="0">
                <a:solidFill>
                  <a:srgbClr val="FF0000"/>
                </a:solidFill>
              </a:rPr>
              <a:t>ciphertext</a:t>
            </a:r>
            <a:r>
              <a:rPr lang="en-US" dirty="0" smtClean="0">
                <a:solidFill>
                  <a:srgbClr val="FF0000"/>
                </a:solidFill>
              </a:rPr>
              <a:t> block before being encrypted</a:t>
            </a:r>
            <a:r>
              <a:rPr lang="en-US" dirty="0" smtClean="0"/>
              <a:t>. </a:t>
            </a:r>
          </a:p>
          <a:p>
            <a:pPr>
              <a:buFont typeface="Arial" pitchFamily="34" charset="0"/>
              <a:buChar char="•"/>
            </a:pPr>
            <a:r>
              <a:rPr lang="en-US" dirty="0" smtClean="0"/>
              <a:t>This way, </a:t>
            </a:r>
            <a:r>
              <a:rPr lang="en-US" dirty="0" smtClean="0">
                <a:solidFill>
                  <a:srgbClr val="FF0000"/>
                </a:solidFill>
              </a:rPr>
              <a:t>each </a:t>
            </a:r>
            <a:r>
              <a:rPr lang="en-US" dirty="0" err="1" smtClean="0">
                <a:solidFill>
                  <a:srgbClr val="FF0000"/>
                </a:solidFill>
              </a:rPr>
              <a:t>ciphertext</a:t>
            </a:r>
            <a:r>
              <a:rPr lang="en-US" dirty="0" smtClean="0">
                <a:solidFill>
                  <a:srgbClr val="FF0000"/>
                </a:solidFill>
              </a:rPr>
              <a:t> block depends on all plaintext blocks processed up to that point</a:t>
            </a:r>
            <a:r>
              <a:rPr lang="en-US" dirty="0" smtClean="0"/>
              <a:t>. </a:t>
            </a:r>
          </a:p>
          <a:p>
            <a:pPr>
              <a:buFont typeface="Arial" pitchFamily="34" charset="0"/>
              <a:buChar char="•"/>
            </a:pPr>
            <a:r>
              <a:rPr lang="en-US" dirty="0" smtClean="0"/>
              <a:t>To make each message unique, an </a:t>
            </a:r>
            <a:r>
              <a:rPr lang="en-US" sz="4000" dirty="0" smtClean="0">
                <a:solidFill>
                  <a:srgbClr val="FF0000"/>
                </a:solidFill>
              </a:rPr>
              <a:t>initialization vector</a:t>
            </a:r>
            <a:r>
              <a:rPr lang="en-US" dirty="0" smtClean="0">
                <a:solidFill>
                  <a:srgbClr val="FF0000"/>
                </a:solidFill>
              </a:rPr>
              <a:t> must be used in the first block</a:t>
            </a:r>
            <a:r>
              <a:rPr lang="en-US" dirty="0" smtClean="0"/>
              <a:t>.</a:t>
            </a:r>
          </a:p>
          <a:p>
            <a:pPr>
              <a:buFont typeface="Arial" pitchFamily="34" charset="0"/>
              <a:buChar char="•"/>
            </a:pPr>
            <a:endParaRPr lang="en-US" dirty="0" smtClean="0"/>
          </a:p>
          <a:p>
            <a:pPr>
              <a:buNone/>
            </a:pP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Initialization vector (IV)</a:t>
            </a:r>
          </a:p>
          <a:p>
            <a:r>
              <a:rPr lang="en-US" dirty="0" smtClean="0">
                <a:solidFill>
                  <a:srgbClr val="FF0000"/>
                </a:solidFill>
              </a:rPr>
              <a:t>An initialization vector (IV) or starting variable (SV) is a block of bits that is used by several modes to randomize the encryption </a:t>
            </a:r>
            <a:r>
              <a:rPr lang="en-US" dirty="0" smtClean="0"/>
              <a:t>and hence to produce distinct cipher texts even if the same plaintext is encrypted multiple times.</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BC encryption.svg">
            <a:hlinkClick r:id="rId2"/>
          </p:cNvPr>
          <p:cNvPicPr>
            <a:picLocks noGrp="1"/>
          </p:cNvPicPr>
          <p:nvPr>
            <p:ph idx="1"/>
          </p:nvPr>
        </p:nvPicPr>
        <p:blipFill>
          <a:blip r:embed="rId3" cstate="print"/>
          <a:srcRect/>
          <a:stretch>
            <a:fillRect/>
          </a:stretch>
        </p:blipFill>
        <p:spPr bwMode="auto">
          <a:xfrm>
            <a:off x="0" y="1676400"/>
            <a:ext cx="9144000" cy="4191000"/>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BC decryption.svg">
            <a:hlinkClick r:id="rId2"/>
          </p:cNvPr>
          <p:cNvPicPr/>
          <p:nvPr/>
        </p:nvPicPr>
        <p:blipFill>
          <a:blip r:embed="rId3" cstate="print"/>
          <a:srcRect/>
          <a:stretch>
            <a:fillRect/>
          </a:stretch>
        </p:blipFill>
        <p:spPr bwMode="auto">
          <a:xfrm>
            <a:off x="0" y="1752600"/>
            <a:ext cx="9144000" cy="3429000"/>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If the first block has index 1, the mathematical formula for CBC encryption is</a:t>
            </a:r>
          </a:p>
          <a:p>
            <a:pPr>
              <a:buNone/>
            </a:pPr>
            <a:r>
              <a:rPr lang="en-US" dirty="0" smtClean="0"/>
              <a:t>		</a:t>
            </a:r>
            <a:r>
              <a:rPr lang="en-US" dirty="0" err="1" smtClean="0"/>
              <a:t>C</a:t>
            </a:r>
            <a:r>
              <a:rPr lang="en-US" baseline="-25000" dirty="0" err="1" smtClean="0"/>
              <a:t>i</a:t>
            </a:r>
            <a:r>
              <a:rPr lang="en-US" dirty="0" smtClean="0"/>
              <a:t> = </a:t>
            </a:r>
            <a:r>
              <a:rPr lang="en-US" dirty="0" err="1" smtClean="0"/>
              <a:t>E</a:t>
            </a:r>
            <a:r>
              <a:rPr lang="en-US" baseline="-25000" dirty="0" err="1" smtClean="0"/>
              <a:t>k</a:t>
            </a:r>
            <a:r>
              <a:rPr lang="en-US" dirty="0" smtClean="0"/>
              <a:t> (P</a:t>
            </a:r>
            <a:r>
              <a:rPr lang="en-US" baseline="-25000" dirty="0" smtClean="0"/>
              <a:t>i</a:t>
            </a:r>
            <a:r>
              <a:rPr lang="en-US" dirty="0" smtClean="0"/>
              <a:t> + C</a:t>
            </a:r>
            <a:r>
              <a:rPr lang="en-US" baseline="-25000" dirty="0" smtClean="0"/>
              <a:t>i-1</a:t>
            </a:r>
            <a:r>
              <a:rPr lang="en-US" dirty="0" smtClean="0"/>
              <a:t>)</a:t>
            </a:r>
          </a:p>
          <a:p>
            <a:pPr>
              <a:buNone/>
            </a:pPr>
            <a:r>
              <a:rPr lang="en-US" dirty="0" smtClean="0"/>
              <a:t>		C</a:t>
            </a:r>
            <a:r>
              <a:rPr lang="en-US" baseline="-25000" dirty="0" smtClean="0"/>
              <a:t>0</a:t>
            </a:r>
            <a:r>
              <a:rPr lang="en-US" dirty="0" smtClean="0"/>
              <a:t>=IV</a:t>
            </a:r>
          </a:p>
          <a:p>
            <a:r>
              <a:rPr lang="en-US" dirty="0" smtClean="0"/>
              <a:t>while the mathematical formula for CBC decryption is</a:t>
            </a:r>
          </a:p>
          <a:p>
            <a:pPr>
              <a:buNone/>
            </a:pPr>
            <a:r>
              <a:rPr lang="en-US" dirty="0" smtClean="0"/>
              <a:t>		P</a:t>
            </a:r>
            <a:r>
              <a:rPr lang="en-US" baseline="-25000" dirty="0" smtClean="0"/>
              <a:t>i</a:t>
            </a:r>
            <a:r>
              <a:rPr lang="en-US" dirty="0" smtClean="0"/>
              <a:t> = </a:t>
            </a:r>
            <a:r>
              <a:rPr lang="en-US" dirty="0" err="1" smtClean="0"/>
              <a:t>D</a:t>
            </a:r>
            <a:r>
              <a:rPr lang="en-US" baseline="-25000" dirty="0" err="1" smtClean="0"/>
              <a:t>k</a:t>
            </a:r>
            <a:r>
              <a:rPr lang="en-US" dirty="0" smtClean="0"/>
              <a:t> (</a:t>
            </a:r>
            <a:r>
              <a:rPr lang="en-US" dirty="0" err="1" smtClean="0"/>
              <a:t>C</a:t>
            </a:r>
            <a:r>
              <a:rPr lang="en-US" baseline="-25000" dirty="0" err="1" smtClean="0"/>
              <a:t>i</a:t>
            </a:r>
            <a:r>
              <a:rPr lang="en-US" dirty="0" smtClean="0"/>
              <a:t>) + C</a:t>
            </a:r>
            <a:r>
              <a:rPr lang="en-US" baseline="-25000" dirty="0" smtClean="0"/>
              <a:t>i-1</a:t>
            </a:r>
            <a:endParaRPr lang="en-US" dirty="0" smtClean="0"/>
          </a:p>
          <a:p>
            <a:pPr>
              <a:buNone/>
            </a:pPr>
            <a:r>
              <a:rPr lang="en-US" dirty="0" smtClean="0"/>
              <a:t>		C</a:t>
            </a:r>
            <a:r>
              <a:rPr lang="en-US" baseline="-25000" dirty="0" smtClean="0"/>
              <a:t>0</a:t>
            </a:r>
            <a:r>
              <a:rPr lang="en-US" dirty="0" smtClean="0"/>
              <a:t>=IV</a:t>
            </a:r>
          </a:p>
          <a:p>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CBC has been the</a:t>
            </a:r>
            <a:r>
              <a:rPr lang="en-US" dirty="0" smtClean="0">
                <a:solidFill>
                  <a:srgbClr val="FF0000"/>
                </a:solidFill>
              </a:rPr>
              <a:t> most commonly used mode of operation</a:t>
            </a:r>
            <a:r>
              <a:rPr lang="en-US" dirty="0" smtClean="0"/>
              <a:t>. </a:t>
            </a:r>
          </a:p>
          <a:p>
            <a:r>
              <a:rPr lang="en-US" dirty="0" smtClean="0"/>
              <a:t>Its main drawbacks are that encryption is sequential and that the message must be padded to a multiple of the cipher block size.</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Cipher Feedback (CFB)</a:t>
            </a:r>
            <a:endParaRPr lang="en-US" dirty="0" smtClean="0"/>
          </a:p>
          <a:p>
            <a:pPr>
              <a:buFont typeface="Arial" pitchFamily="34" charset="0"/>
              <a:buChar char="•"/>
            </a:pPr>
            <a:r>
              <a:rPr lang="en-US" dirty="0" smtClean="0"/>
              <a:t>The </a:t>
            </a:r>
            <a:r>
              <a:rPr lang="en-US" i="1" dirty="0" smtClean="0"/>
              <a:t>Cipher Feedback</a:t>
            </a:r>
            <a:r>
              <a:rPr lang="en-US" dirty="0" smtClean="0"/>
              <a:t> (CFB) mode, </a:t>
            </a:r>
            <a:r>
              <a:rPr lang="en-US" dirty="0" smtClean="0">
                <a:solidFill>
                  <a:srgbClr val="FF0000"/>
                </a:solidFill>
              </a:rPr>
              <a:t>a close relative of CBC</a:t>
            </a:r>
            <a:r>
              <a:rPr lang="en-US" dirty="0" smtClean="0"/>
              <a:t>. </a:t>
            </a:r>
          </a:p>
          <a:p>
            <a:pPr>
              <a:buFont typeface="Arial" pitchFamily="34" charset="0"/>
              <a:buChar char="•"/>
            </a:pPr>
            <a:r>
              <a:rPr lang="en-US" dirty="0" smtClean="0"/>
              <a:t>Operation is very similar; in particular, CFB decryption is almost identical to CBC encryption performed in reverse:</a:t>
            </a:r>
          </a:p>
          <a:p>
            <a:pPr>
              <a:buFont typeface="Arial" pitchFamily="34" charset="0"/>
              <a:buChar cha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eld3.png"/>
          <p:cNvPicPr>
            <a:picLocks noGrp="1" noChangeAspect="1"/>
          </p:cNvPicPr>
          <p:nvPr>
            <p:ph idx="1"/>
          </p:nvPr>
        </p:nvPicPr>
        <p:blipFill>
          <a:blip r:embed="rId2" cstate="print"/>
          <a:stretch>
            <a:fillRect/>
          </a:stretch>
        </p:blipFill>
        <p:spPr>
          <a:xfrm>
            <a:off x="1066800" y="2362201"/>
            <a:ext cx="7086599" cy="2925930"/>
          </a:xfr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1"/>
            <a:ext cx="8229600" cy="4876800"/>
          </a:xfrm>
        </p:spPr>
        <p:txBody>
          <a:bodyPr/>
          <a:lstStyle/>
          <a:p>
            <a:r>
              <a:rPr lang="en-US" dirty="0" err="1" smtClean="0"/>
              <a:t>C</a:t>
            </a:r>
            <a:r>
              <a:rPr lang="en-US" baseline="-25000" dirty="0" err="1" smtClean="0"/>
              <a:t>i</a:t>
            </a:r>
            <a:r>
              <a:rPr lang="en-US" dirty="0" smtClean="0"/>
              <a:t> = </a:t>
            </a:r>
            <a:r>
              <a:rPr lang="en-US" dirty="0" err="1" smtClean="0"/>
              <a:t>E</a:t>
            </a:r>
            <a:r>
              <a:rPr lang="en-US" baseline="-25000" dirty="0" err="1" smtClean="0"/>
              <a:t>k</a:t>
            </a:r>
            <a:r>
              <a:rPr lang="en-US" dirty="0" smtClean="0"/>
              <a:t> (C</a:t>
            </a:r>
            <a:r>
              <a:rPr lang="en-US" baseline="-25000" dirty="0" smtClean="0"/>
              <a:t>i-1</a:t>
            </a:r>
            <a:r>
              <a:rPr lang="en-US" dirty="0" smtClean="0"/>
              <a:t>) + P</a:t>
            </a:r>
            <a:r>
              <a:rPr lang="en-US" baseline="-25000" dirty="0" smtClean="0"/>
              <a:t>i</a:t>
            </a:r>
            <a:r>
              <a:rPr lang="en-US" dirty="0" smtClean="0"/>
              <a:t> </a:t>
            </a:r>
            <a:br>
              <a:rPr lang="en-US" dirty="0" smtClean="0"/>
            </a:br>
            <a:r>
              <a:rPr lang="en-US" dirty="0" smtClean="0"/>
              <a:t>C</a:t>
            </a:r>
            <a:r>
              <a:rPr lang="en-US" baseline="-25000" dirty="0" smtClean="0"/>
              <a:t>0</a:t>
            </a:r>
            <a:r>
              <a:rPr lang="en-US" dirty="0" smtClean="0"/>
              <a:t>=IV</a:t>
            </a:r>
            <a:endParaRPr lang="en-US" dirty="0"/>
          </a:p>
        </p:txBody>
      </p:sp>
      <p:pic>
        <p:nvPicPr>
          <p:cNvPr id="4" name="Picture 3" descr="CFB encryption.svg">
            <a:hlinkClick r:id="rId2"/>
          </p:cNvPr>
          <p:cNvPicPr/>
          <p:nvPr/>
        </p:nvPicPr>
        <p:blipFill>
          <a:blip r:embed="rId3" cstate="print"/>
          <a:srcRect/>
          <a:stretch>
            <a:fillRect/>
          </a:stretch>
        </p:blipFill>
        <p:spPr bwMode="auto">
          <a:xfrm>
            <a:off x="0" y="2743200"/>
            <a:ext cx="9144000" cy="352425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a:t>
            </a:r>
            <a:r>
              <a:rPr lang="en-US" baseline="-25000" dirty="0" smtClean="0"/>
              <a:t>i</a:t>
            </a:r>
            <a:r>
              <a:rPr lang="en-US" dirty="0" smtClean="0"/>
              <a:t> = </a:t>
            </a:r>
            <a:r>
              <a:rPr lang="en-US" dirty="0" err="1" smtClean="0"/>
              <a:t>E</a:t>
            </a:r>
            <a:r>
              <a:rPr lang="en-US" baseline="-25000" dirty="0" err="1" smtClean="0"/>
              <a:t>k</a:t>
            </a:r>
            <a:r>
              <a:rPr lang="en-US" dirty="0" smtClean="0"/>
              <a:t> (C</a:t>
            </a:r>
            <a:r>
              <a:rPr lang="en-US" baseline="-25000" dirty="0" smtClean="0"/>
              <a:t>i-1</a:t>
            </a:r>
            <a:r>
              <a:rPr lang="en-US" dirty="0" smtClean="0"/>
              <a:t>) + </a:t>
            </a:r>
            <a:r>
              <a:rPr lang="en-US" dirty="0" err="1" smtClean="0"/>
              <a:t>C</a:t>
            </a:r>
            <a:r>
              <a:rPr lang="en-US" baseline="-25000" dirty="0" err="1" smtClean="0"/>
              <a:t>i</a:t>
            </a:r>
            <a:endParaRPr lang="en-US" dirty="0"/>
          </a:p>
        </p:txBody>
      </p:sp>
      <p:pic>
        <p:nvPicPr>
          <p:cNvPr id="4" name="Picture 3" descr="CFB decryption.svg">
            <a:hlinkClick r:id="rId2"/>
          </p:cNvPr>
          <p:cNvPicPr/>
          <p:nvPr/>
        </p:nvPicPr>
        <p:blipFill>
          <a:blip r:embed="rId3" cstate="print"/>
          <a:srcRect/>
          <a:stretch>
            <a:fillRect/>
          </a:stretch>
        </p:blipFill>
        <p:spPr bwMode="auto">
          <a:xfrm>
            <a:off x="0" y="2743200"/>
            <a:ext cx="9144000" cy="3810000"/>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smtClean="0"/>
              <a:t>Output Feedback (OFB)</a:t>
            </a:r>
            <a:endParaRPr lang="en-US" dirty="0" smtClean="0"/>
          </a:p>
          <a:p>
            <a:pPr>
              <a:buFont typeface="Arial" pitchFamily="34" charset="0"/>
              <a:buChar char="•"/>
            </a:pPr>
            <a:r>
              <a:rPr lang="en-US" dirty="0" smtClean="0"/>
              <a:t>The </a:t>
            </a:r>
            <a:r>
              <a:rPr lang="en-US" i="1" dirty="0" smtClean="0"/>
              <a:t>Output Feedback</a:t>
            </a:r>
            <a:r>
              <a:rPr lang="en-US" dirty="0" smtClean="0"/>
              <a:t> (OFB) generates </a:t>
            </a:r>
            <a:r>
              <a:rPr lang="en-US" dirty="0" err="1" smtClean="0"/>
              <a:t>keystream</a:t>
            </a:r>
            <a:r>
              <a:rPr lang="en-US" dirty="0" smtClean="0"/>
              <a:t> blocks, which are then </a:t>
            </a:r>
            <a:r>
              <a:rPr lang="en-US" dirty="0" err="1" smtClean="0"/>
              <a:t>XORed</a:t>
            </a:r>
            <a:r>
              <a:rPr lang="en-US" dirty="0" smtClean="0"/>
              <a:t> with the plaintext blocks to get the </a:t>
            </a:r>
            <a:r>
              <a:rPr lang="en-US" dirty="0" err="1" smtClean="0"/>
              <a:t>ciphertext</a:t>
            </a:r>
            <a:r>
              <a:rPr lang="en-US" dirty="0" smtClean="0"/>
              <a:t>. </a:t>
            </a:r>
          </a:p>
          <a:p>
            <a:pPr>
              <a:buFont typeface="Arial" pitchFamily="34" charset="0"/>
              <a:buChar char="•"/>
            </a:pPr>
            <a:endParaRPr lang="en-US" dirty="0" smtClean="0"/>
          </a:p>
          <a:p>
            <a:pPr>
              <a:buFont typeface="Arial" pitchFamily="34" charset="0"/>
              <a:buChar char="•"/>
            </a:pP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524000"/>
            <a:ext cx="8229600" cy="4952999"/>
          </a:xfrm>
        </p:spPr>
        <p:txBody>
          <a:bodyPr/>
          <a:lstStyle/>
          <a:p>
            <a:r>
              <a:rPr lang="en-US" dirty="0" smtClean="0"/>
              <a:t>C</a:t>
            </a:r>
            <a:r>
              <a:rPr lang="en-US" baseline="-25000" dirty="0" smtClean="0"/>
              <a:t>j</a:t>
            </a:r>
            <a:r>
              <a:rPr lang="en-US" dirty="0" smtClean="0"/>
              <a:t>=</a:t>
            </a:r>
            <a:r>
              <a:rPr lang="en-US" dirty="0" err="1" smtClean="0"/>
              <a:t>P</a:t>
            </a:r>
            <a:r>
              <a:rPr lang="en-US" baseline="-25000" dirty="0" err="1" smtClean="0"/>
              <a:t>j</a:t>
            </a:r>
            <a:r>
              <a:rPr lang="en-US" dirty="0" smtClean="0"/>
              <a:t> + </a:t>
            </a:r>
            <a:r>
              <a:rPr lang="en-US" dirty="0" err="1" smtClean="0"/>
              <a:t>O</a:t>
            </a:r>
            <a:r>
              <a:rPr lang="en-US" baseline="-25000" dirty="0" err="1" smtClean="0"/>
              <a:t>j</a:t>
            </a:r>
            <a:endParaRPr lang="en-US" dirty="0" smtClean="0"/>
          </a:p>
          <a:p>
            <a:r>
              <a:rPr lang="en-US" dirty="0" err="1" smtClean="0"/>
              <a:t>P</a:t>
            </a:r>
            <a:r>
              <a:rPr lang="en-US" baseline="-25000" dirty="0" err="1" smtClean="0"/>
              <a:t>j</a:t>
            </a:r>
            <a:r>
              <a:rPr lang="en-US" dirty="0" smtClean="0"/>
              <a:t>=</a:t>
            </a:r>
            <a:r>
              <a:rPr lang="en-US" dirty="0" err="1" smtClean="0"/>
              <a:t>C</a:t>
            </a:r>
            <a:r>
              <a:rPr lang="en-US" baseline="-25000" dirty="0" err="1" smtClean="0"/>
              <a:t>j</a:t>
            </a:r>
            <a:r>
              <a:rPr lang="en-US" dirty="0" err="1" smtClean="0"/>
              <a:t>+O</a:t>
            </a:r>
            <a:r>
              <a:rPr lang="en-US" baseline="-25000" dirty="0" err="1" smtClean="0"/>
              <a:t>j</a:t>
            </a:r>
            <a:endParaRPr lang="en-US" dirty="0" smtClean="0"/>
          </a:p>
          <a:p>
            <a:endParaRPr lang="en-US" dirty="0"/>
          </a:p>
        </p:txBody>
      </p:sp>
      <p:pic>
        <p:nvPicPr>
          <p:cNvPr id="4" name="Picture 3" descr="OFB encryption.svg">
            <a:hlinkClick r:id="rId2"/>
          </p:cNvPr>
          <p:cNvPicPr/>
          <p:nvPr/>
        </p:nvPicPr>
        <p:blipFill>
          <a:blip r:embed="rId3" cstate="print"/>
          <a:srcRect/>
          <a:stretch>
            <a:fillRect/>
          </a:stretch>
        </p:blipFill>
        <p:spPr bwMode="auto">
          <a:xfrm>
            <a:off x="0" y="2362200"/>
            <a:ext cx="9143999" cy="4114799"/>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FB decryption.svg">
            <a:hlinkClick r:id="rId2"/>
          </p:cNvPr>
          <p:cNvPicPr>
            <a:picLocks noGrp="1"/>
          </p:cNvPicPr>
          <p:nvPr>
            <p:ph idx="1"/>
          </p:nvPr>
        </p:nvPicPr>
        <p:blipFill>
          <a:blip r:embed="rId3" cstate="print"/>
          <a:srcRect/>
          <a:stretch>
            <a:fillRect/>
          </a:stretch>
        </p:blipFill>
        <p:spPr bwMode="auto">
          <a:xfrm>
            <a:off x="0" y="1981200"/>
            <a:ext cx="9144000" cy="3810000"/>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smtClean="0"/>
              <a:t>Counter (CTR)</a:t>
            </a:r>
            <a:endParaRPr lang="en-US" dirty="0" smtClean="0"/>
          </a:p>
          <a:p>
            <a:pPr>
              <a:buFont typeface="Arial" pitchFamily="34" charset="0"/>
              <a:buChar char="•"/>
            </a:pPr>
            <a:r>
              <a:rPr lang="en-US" dirty="0" smtClean="0"/>
              <a:t>Like OFB, Counter mode generates the next </a:t>
            </a:r>
            <a:r>
              <a:rPr lang="en-US" dirty="0" err="1" smtClean="0">
                <a:hlinkClick r:id="rId2" tooltip="Keystream"/>
              </a:rPr>
              <a:t>keystream</a:t>
            </a:r>
            <a:r>
              <a:rPr lang="en-US" dirty="0" smtClean="0"/>
              <a:t> block by encrypting successive values of a "counter". </a:t>
            </a:r>
          </a:p>
          <a:p>
            <a:pPr>
              <a:buFont typeface="Arial" pitchFamily="34" charset="0"/>
              <a:buChar char="•"/>
            </a:pPr>
            <a:r>
              <a:rPr lang="en-US" dirty="0" smtClean="0"/>
              <a:t>The </a:t>
            </a:r>
            <a:r>
              <a:rPr lang="en-US" dirty="0" smtClean="0">
                <a:solidFill>
                  <a:srgbClr val="FF0000"/>
                </a:solidFill>
              </a:rPr>
              <a:t>counter can be any function which produces a sequence which is guaranteed not to repeat</a:t>
            </a:r>
            <a:r>
              <a:rPr lang="en-US" dirty="0" smtClean="0"/>
              <a:t> for a long time, although an actual increment-by-one counter is the simplest and most popular. </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TR encryption 2.svg">
            <a:hlinkClick r:id="rId2"/>
          </p:cNvPr>
          <p:cNvPicPr/>
          <p:nvPr/>
        </p:nvPicPr>
        <p:blipFill>
          <a:blip r:embed="rId3" cstate="print"/>
          <a:srcRect/>
          <a:stretch>
            <a:fillRect/>
          </a:stretch>
        </p:blipFill>
        <p:spPr bwMode="auto">
          <a:xfrm>
            <a:off x="0" y="2133600"/>
            <a:ext cx="9144000" cy="3352800"/>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TR decryption 2.svg">
            <a:hlinkClick r:id="rId2"/>
          </p:cNvPr>
          <p:cNvPicPr/>
          <p:nvPr/>
        </p:nvPicPr>
        <p:blipFill>
          <a:blip r:embed="rId3" cstate="print"/>
          <a:srcRect/>
          <a:stretch>
            <a:fillRect/>
          </a:stretch>
        </p:blipFill>
        <p:spPr bwMode="auto">
          <a:xfrm>
            <a:off x="0" y="1600200"/>
            <a:ext cx="9144000" cy="4343400"/>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sz="6000" b="1" dirty="0"/>
          </a:p>
          <a:p>
            <a:pPr algn="ctr">
              <a:buNone/>
            </a:pPr>
            <a:r>
              <a:rPr lang="en-US" sz="6000" b="1" dirty="0"/>
              <a:t>End of Unit ‘2</a:t>
            </a:r>
            <a:r>
              <a:rPr lang="en-US" sz="6000" b="1" dirty="0" smtClean="0"/>
              <a:t>’</a:t>
            </a:r>
            <a:endParaRPr lang="en-US" sz="60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TU solutions</a:t>
            </a:r>
          </a:p>
        </p:txBody>
      </p:sp>
      <p:pic>
        <p:nvPicPr>
          <p:cNvPr id="4" name="Content Placeholder 3" descr="group3.png"/>
          <p:cNvPicPr>
            <a:picLocks noGrp="1" noChangeAspect="1"/>
          </p:cNvPicPr>
          <p:nvPr>
            <p:ph idx="1"/>
          </p:nvPr>
        </p:nvPicPr>
        <p:blipFill>
          <a:blip r:embed="rId2" cstate="print"/>
          <a:stretch>
            <a:fillRect/>
          </a:stretch>
        </p:blipFill>
        <p:spPr>
          <a:xfrm>
            <a:off x="228600" y="2057400"/>
            <a:ext cx="8610600" cy="33528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lstStyle/>
          <a:p>
            <a:r>
              <a:rPr lang="en-US" dirty="0"/>
              <a:t>Evaluate if {1,2,3,4} under multiplication modulo 5 is a group or not</a:t>
            </a:r>
            <a:r>
              <a:rPr lang="en-US" dirty="0" smtClean="0"/>
              <a:t>.</a:t>
            </a:r>
          </a:p>
          <a:p>
            <a:r>
              <a:rPr lang="en-US" dirty="0"/>
              <a:t>Evaluate if {</a:t>
            </a:r>
            <a:r>
              <a:rPr lang="en-US" dirty="0" smtClean="0"/>
              <a:t>1,2,3} </a:t>
            </a:r>
            <a:r>
              <a:rPr lang="en-US" dirty="0"/>
              <a:t>under multiplication </a:t>
            </a:r>
            <a:r>
              <a:rPr lang="en-US"/>
              <a:t>modulo </a:t>
            </a:r>
            <a:r>
              <a:rPr lang="en-US" smtClean="0"/>
              <a:t>4 </a:t>
            </a:r>
            <a:r>
              <a:rPr lang="en-US" dirty="0"/>
              <a:t>is a group or not.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a:t>Set of Residues </a:t>
            </a:r>
          </a:p>
          <a:p>
            <a:r>
              <a:rPr lang="en-US" dirty="0">
                <a:solidFill>
                  <a:srgbClr val="FF0000"/>
                </a:solidFill>
              </a:rPr>
              <a:t>Modulus operation creates a set</a:t>
            </a:r>
            <a:r>
              <a:rPr lang="en-US" dirty="0"/>
              <a:t>, which in modular arithmetic is referred to as the set </a:t>
            </a:r>
          </a:p>
          <a:p>
            <a:pPr>
              <a:buNone/>
            </a:pPr>
            <a:r>
              <a:rPr lang="en-US" dirty="0"/>
              <a:t>    </a:t>
            </a:r>
            <a:r>
              <a:rPr lang="en-US" dirty="0">
                <a:solidFill>
                  <a:srgbClr val="FF0000"/>
                </a:solidFill>
              </a:rPr>
              <a:t>of least residues modulo n or </a:t>
            </a:r>
            <a:r>
              <a:rPr lang="en-US" dirty="0"/>
              <a:t>set of residues modulo n or</a:t>
            </a:r>
            <a:r>
              <a:rPr lang="en-US" dirty="0">
                <a:solidFill>
                  <a:srgbClr val="FF0000"/>
                </a:solidFill>
              </a:rPr>
              <a:t> just </a:t>
            </a:r>
            <a:r>
              <a:rPr lang="en-US" b="1" dirty="0">
                <a:solidFill>
                  <a:srgbClr val="FF0000"/>
                </a:solidFill>
              </a:rPr>
              <a:t>Zn</a:t>
            </a:r>
            <a:r>
              <a:rPr lang="en-US" dirty="0"/>
              <a:t>. </a:t>
            </a:r>
          </a:p>
          <a:p>
            <a:r>
              <a:rPr lang="en-US" dirty="0"/>
              <a:t>The result of the modulo operation with modulus n is always an integer </a:t>
            </a:r>
            <a:r>
              <a:rPr lang="en-US" dirty="0">
                <a:solidFill>
                  <a:srgbClr val="FF0000"/>
                </a:solidFill>
              </a:rPr>
              <a:t>between 0 and </a:t>
            </a:r>
          </a:p>
          <a:p>
            <a:pPr>
              <a:buNone/>
            </a:pPr>
            <a:r>
              <a:rPr lang="en-US" dirty="0">
                <a:solidFill>
                  <a:srgbClr val="FF0000"/>
                </a:solidFill>
              </a:rPr>
              <a:t>	n-1.</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Residue Class</a:t>
            </a:r>
          </a:p>
        </p:txBody>
      </p:sp>
      <p:pic>
        <p:nvPicPr>
          <p:cNvPr id="4" name="Content Placeholder 3" descr="residue.png"/>
          <p:cNvPicPr>
            <a:picLocks noGrp="1" noChangeAspect="1"/>
          </p:cNvPicPr>
          <p:nvPr>
            <p:ph idx="1"/>
          </p:nvPr>
        </p:nvPicPr>
        <p:blipFill>
          <a:blip r:embed="rId2" cstate="print"/>
          <a:stretch>
            <a:fillRect/>
          </a:stretch>
        </p:blipFill>
        <p:spPr>
          <a:xfrm>
            <a:off x="381000" y="1828800"/>
            <a:ext cx="8458200" cy="4495800"/>
          </a:xfrm>
        </p:spPr>
      </p:pic>
      <p:sp>
        <p:nvSpPr>
          <p:cNvPr id="5" name="TextBox 4"/>
          <p:cNvSpPr txBox="1"/>
          <p:nvPr/>
        </p:nvSpPr>
        <p:spPr>
          <a:xfrm>
            <a:off x="762000" y="3821668"/>
            <a:ext cx="1295400" cy="369332"/>
          </a:xfrm>
          <a:prstGeom prst="rect">
            <a:avLst/>
          </a:prstGeom>
          <a:noFill/>
        </p:spPr>
        <p:txBody>
          <a:bodyPr wrap="square" rtlCol="0">
            <a:spAutoFit/>
          </a:bodyPr>
          <a:lstStyle/>
          <a:p>
            <a:r>
              <a:rPr lang="en-US" dirty="0"/>
              <a:t>I</a:t>
            </a:r>
            <a:r>
              <a:rPr lang="en-US" b="1" dirty="0"/>
              <a:t>f n = 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371601"/>
            <a:ext cx="8229600" cy="5029200"/>
          </a:xfrm>
        </p:spPr>
        <p:txBody>
          <a:bodyPr/>
          <a:lstStyle/>
          <a:p>
            <a:pPr>
              <a:buNone/>
            </a:pPr>
            <a:r>
              <a:rPr lang="en-US" b="1" dirty="0"/>
              <a:t>Operations in Zn</a:t>
            </a:r>
          </a:p>
          <a:p>
            <a:pPr>
              <a:buNone/>
            </a:pPr>
            <a:endParaRPr lang="en-US" b="1" dirty="0"/>
          </a:p>
        </p:txBody>
      </p:sp>
      <p:pic>
        <p:nvPicPr>
          <p:cNvPr id="4" name="Picture 3" descr="Untitled.png"/>
          <p:cNvPicPr>
            <a:picLocks noChangeAspect="1"/>
          </p:cNvPicPr>
          <p:nvPr/>
        </p:nvPicPr>
        <p:blipFill>
          <a:blip r:embed="rId2"/>
          <a:stretch>
            <a:fillRect/>
          </a:stretch>
        </p:blipFill>
        <p:spPr>
          <a:xfrm>
            <a:off x="1676400" y="2066256"/>
            <a:ext cx="5553851" cy="4791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a:t>
            </a:r>
          </a:p>
        </p:txBody>
      </p:sp>
      <p:pic>
        <p:nvPicPr>
          <p:cNvPr id="4" name="Content Placeholder 3" descr="grp1.png"/>
          <p:cNvPicPr>
            <a:picLocks noGrp="1" noChangeAspect="1"/>
          </p:cNvPicPr>
          <p:nvPr>
            <p:ph idx="1"/>
          </p:nvPr>
        </p:nvPicPr>
        <p:blipFill>
          <a:blip r:embed="rId2" cstate="print"/>
          <a:stretch>
            <a:fillRect/>
          </a:stretch>
        </p:blipFill>
        <p:spPr>
          <a:xfrm>
            <a:off x="152400" y="1676400"/>
            <a:ext cx="8686800" cy="4648200"/>
          </a:xfrm>
        </p:spPr>
      </p:pic>
      <p:cxnSp>
        <p:nvCxnSpPr>
          <p:cNvPr id="5" name="Straight Connector 4"/>
          <p:cNvCxnSpPr/>
          <p:nvPr/>
        </p:nvCxnSpPr>
        <p:spPr>
          <a:xfrm>
            <a:off x="2362200" y="2590800"/>
            <a:ext cx="64770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00" y="2895600"/>
            <a:ext cx="3810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66800" y="2895600"/>
            <a:ext cx="67818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0" y="2895600"/>
            <a:ext cx="9906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 y="3124200"/>
            <a:ext cx="32766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a:t>Properties</a:t>
            </a:r>
          </a:p>
        </p:txBody>
      </p:sp>
      <p:pic>
        <p:nvPicPr>
          <p:cNvPr id="6" name="Picture 5" descr="Untitled.png"/>
          <p:cNvPicPr>
            <a:picLocks noChangeAspect="1"/>
          </p:cNvPicPr>
          <p:nvPr/>
        </p:nvPicPr>
        <p:blipFill>
          <a:blip r:embed="rId2"/>
          <a:stretch>
            <a:fillRect/>
          </a:stretch>
        </p:blipFill>
        <p:spPr>
          <a:xfrm>
            <a:off x="762000" y="2590800"/>
            <a:ext cx="6973274" cy="26387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b="1" dirty="0"/>
              <a:t>Inverses </a:t>
            </a:r>
          </a:p>
          <a:p>
            <a:r>
              <a:rPr lang="en-US" b="1" dirty="0"/>
              <a:t>Additive Inverse </a:t>
            </a:r>
          </a:p>
          <a:p>
            <a:r>
              <a:rPr lang="en-US" dirty="0">
                <a:solidFill>
                  <a:srgbClr val="FF0000"/>
                </a:solidFill>
              </a:rPr>
              <a:t>In Zn, two numbers are additive inverse if a + b ≡ 0 (mod n) </a:t>
            </a:r>
          </a:p>
          <a:p>
            <a:r>
              <a:rPr lang="en-US" dirty="0"/>
              <a:t>Additive inverse of a can be calculated as b = n - a </a:t>
            </a:r>
          </a:p>
          <a:p>
            <a:r>
              <a:rPr lang="en-US" dirty="0" err="1"/>
              <a:t>Eg</a:t>
            </a:r>
            <a:r>
              <a:rPr lang="en-US" dirty="0"/>
              <a:t>:- Additive inverse of 4 in Z10 = 10 - 4 = 6 </a:t>
            </a:r>
          </a:p>
          <a:p>
            <a:r>
              <a:rPr lang="en-US" b="1" dirty="0"/>
              <a:t>Multiplicative Inverse </a:t>
            </a:r>
          </a:p>
          <a:p>
            <a:r>
              <a:rPr lang="en-US" dirty="0">
                <a:solidFill>
                  <a:srgbClr val="FF0000"/>
                </a:solidFill>
              </a:rPr>
              <a:t>In Zn, two numbers are multiplicative inverse if a x b ≡ 1 (mod n)</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sp>
        <p:nvSpPr>
          <p:cNvPr id="3" name="Content Placeholder 2"/>
          <p:cNvSpPr>
            <a:spLocks noGrp="1"/>
          </p:cNvSpPr>
          <p:nvPr>
            <p:ph idx="1"/>
          </p:nvPr>
        </p:nvSpPr>
        <p:spPr/>
        <p:txBody>
          <a:bodyPr>
            <a:normAutofit lnSpcReduction="10000"/>
          </a:bodyPr>
          <a:lstStyle/>
          <a:p>
            <a:r>
              <a:rPr lang="en-US" dirty="0"/>
              <a:t>Find Multiplicative inverse of 3 , 5 and 9 in Z11. </a:t>
            </a:r>
            <a:br>
              <a:rPr lang="en-US" dirty="0"/>
            </a:br>
            <a:endParaRPr lang="en-US" dirty="0"/>
          </a:p>
          <a:p>
            <a:r>
              <a:rPr lang="en-US" dirty="0"/>
              <a:t>Find all Multiplicative inverses in Z10.</a:t>
            </a:r>
          </a:p>
          <a:p>
            <a:endParaRPr lang="en-US" dirty="0"/>
          </a:p>
          <a:p>
            <a:r>
              <a:rPr lang="en-US" dirty="0"/>
              <a:t>Evaluate whether Z</a:t>
            </a:r>
            <a:r>
              <a:rPr lang="en-US" baseline="-25000" dirty="0"/>
              <a:t>7</a:t>
            </a:r>
            <a:r>
              <a:rPr lang="en-US" dirty="0"/>
              <a:t> is a Ring or not.</a:t>
            </a:r>
          </a:p>
          <a:p>
            <a:endParaRPr lang="en-US" dirty="0"/>
          </a:p>
          <a:p>
            <a:endParaRPr lang="en-US" dirty="0"/>
          </a:p>
          <a:p>
            <a:pPr>
              <a:buNone/>
            </a:pPr>
            <a:r>
              <a:rPr lang="en-US" i="1" dirty="0">
                <a:solidFill>
                  <a:srgbClr val="FF0000"/>
                </a:solidFill>
              </a:rPr>
              <a:t>*Note:    The integer a in Z</a:t>
            </a:r>
            <a:r>
              <a:rPr lang="en-US" i="1" baseline="-25000" dirty="0">
                <a:solidFill>
                  <a:srgbClr val="FF0000"/>
                </a:solidFill>
              </a:rPr>
              <a:t>n</a:t>
            </a:r>
            <a:r>
              <a:rPr lang="en-US" i="1" dirty="0">
                <a:solidFill>
                  <a:srgbClr val="FF0000"/>
                </a:solidFill>
              </a:rPr>
              <a:t> has a multiplicative inverse if and only if </a:t>
            </a:r>
            <a:r>
              <a:rPr lang="en-US" i="1" dirty="0" err="1">
                <a:solidFill>
                  <a:srgbClr val="FF0000"/>
                </a:solidFill>
              </a:rPr>
              <a:t>gcd</a:t>
            </a:r>
            <a:r>
              <a:rPr lang="en-US" i="1" dirty="0">
                <a:solidFill>
                  <a:srgbClr val="FF0000"/>
                </a:solidFill>
              </a:rPr>
              <a:t>(</a:t>
            </a:r>
            <a:r>
              <a:rPr lang="en-US" i="1" dirty="0" err="1">
                <a:solidFill>
                  <a:srgbClr val="FF0000"/>
                </a:solidFill>
              </a:rPr>
              <a:t>n,a</a:t>
            </a:r>
            <a:r>
              <a:rPr lang="en-US" i="1" dirty="0">
                <a:solidFill>
                  <a:srgbClr val="FF0000"/>
                </a:solidFill>
              </a:rPr>
              <a:t>) ≡ 1 (mod 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6DC228-C959-E0B0-5572-D7C87B45DD24}"/>
              </a:ext>
            </a:extLst>
          </p:cNvPr>
          <p:cNvSpPr>
            <a:spLocks noGrp="1"/>
          </p:cNvSpPr>
          <p:nvPr>
            <p:ph type="title"/>
          </p:nvPr>
        </p:nvSpPr>
        <p:spPr/>
        <p:txBody>
          <a:bodyPr>
            <a:normAutofit fontScale="90000"/>
          </a:bodyPr>
          <a:lstStyle/>
          <a:p>
            <a:r>
              <a:rPr lang="en-US" dirty="0"/>
              <a:t>Euclidean Algorithm for GCD(</a:t>
            </a:r>
            <a:r>
              <a:rPr lang="en-US" dirty="0" err="1"/>
              <a:t>a,b</a:t>
            </a:r>
            <a:r>
              <a:rPr lang="en-US" dirty="0"/>
              <a:t>)</a:t>
            </a:r>
          </a:p>
        </p:txBody>
      </p:sp>
      <p:pic>
        <p:nvPicPr>
          <p:cNvPr id="5" name="Content Placeholder 4">
            <a:extLst>
              <a:ext uri="{FF2B5EF4-FFF2-40B4-BE49-F238E27FC236}">
                <a16:creationId xmlns:a16="http://schemas.microsoft.com/office/drawing/2014/main" xmlns="" id="{BD392694-BF48-1B9B-1151-0106F5F6B2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6400"/>
            <a:ext cx="8229600" cy="3391126"/>
          </a:xfrm>
        </p:spPr>
      </p:pic>
      <p:cxnSp>
        <p:nvCxnSpPr>
          <p:cNvPr id="6" name="Straight Connector 5"/>
          <p:cNvCxnSpPr/>
          <p:nvPr/>
        </p:nvCxnSpPr>
        <p:spPr>
          <a:xfrm>
            <a:off x="3124200" y="2971800"/>
            <a:ext cx="54864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3400" y="3429000"/>
            <a:ext cx="80010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 y="3962400"/>
            <a:ext cx="6553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76400" y="4495800"/>
            <a:ext cx="3505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5029200"/>
            <a:ext cx="1600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19800" y="4495800"/>
            <a:ext cx="18288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109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D459-9409-707A-5DB3-4AEEBBBB33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46EE9B90-1204-2D4B-5385-44FAD23BFC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04800"/>
            <a:ext cx="5660787" cy="6411571"/>
          </a:xfrm>
        </p:spPr>
      </p:pic>
      <p:pic>
        <p:nvPicPr>
          <p:cNvPr id="7" name="Picture 6">
            <a:extLst>
              <a:ext uri="{FF2B5EF4-FFF2-40B4-BE49-F238E27FC236}">
                <a16:creationId xmlns:a16="http://schemas.microsoft.com/office/drawing/2014/main" xmlns="" id="{438CC0B2-B63B-D32F-6EB5-2C8185607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45" y="1486553"/>
            <a:ext cx="3350455" cy="4914247"/>
          </a:xfrm>
          <a:prstGeom prst="rect">
            <a:avLst/>
          </a:prstGeom>
        </p:spPr>
      </p:pic>
    </p:spTree>
    <p:extLst>
      <p:ext uri="{BB962C8B-B14F-4D97-AF65-F5344CB8AC3E}">
        <p14:creationId xmlns:p14="http://schemas.microsoft.com/office/powerpoint/2010/main" val="3691213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226504-9F2C-EF46-FBA1-53C13173ADCA}"/>
              </a:ext>
            </a:extLst>
          </p:cNvPr>
          <p:cNvSpPr>
            <a:spLocks noGrp="1"/>
          </p:cNvSpPr>
          <p:nvPr>
            <p:ph type="title"/>
          </p:nvPr>
        </p:nvSpPr>
        <p:spPr>
          <a:xfrm>
            <a:off x="0" y="155448"/>
            <a:ext cx="8229600" cy="1252728"/>
          </a:xfrm>
        </p:spPr>
        <p:txBody>
          <a:bodyPr>
            <a:normAutofit fontScale="90000"/>
          </a:bodyPr>
          <a:lstStyle/>
          <a:p>
            <a:r>
              <a:rPr lang="en-US" b="0" i="0" u="none" strike="noStrike" dirty="0">
                <a:solidFill>
                  <a:srgbClr val="0095AA"/>
                </a:solidFill>
                <a:effectLst/>
                <a:latin typeface="Source Sans Pro" panose="020B0503030403020204" pitchFamily="34" charset="0"/>
              </a:rPr>
              <a:t/>
            </a:r>
            <a:br>
              <a:rPr lang="en-US" b="0" i="0" u="none" strike="noStrike" dirty="0">
                <a:solidFill>
                  <a:srgbClr val="0095AA"/>
                </a:solidFill>
                <a:effectLst/>
                <a:latin typeface="Source Sans Pro" panose="020B0503030403020204" pitchFamily="34" charset="0"/>
              </a:rPr>
            </a:br>
            <a:r>
              <a:rPr lang="en-US" b="0" i="0" u="none" strike="noStrike" dirty="0">
                <a:solidFill>
                  <a:srgbClr val="0095AA"/>
                </a:solidFill>
                <a:effectLst/>
                <a:latin typeface="Source Sans Pro" panose="020B0503030403020204" pitchFamily="34" charset="0"/>
              </a:rPr>
              <a:t>Quadratic Residue</a:t>
            </a:r>
            <a:br>
              <a:rPr lang="en-US" b="0" i="0" u="none" strike="noStrike" dirty="0">
                <a:solidFill>
                  <a:srgbClr val="0095AA"/>
                </a:solidFill>
                <a:effectLst/>
                <a:latin typeface="Source Sans Pro" panose="020B0503030403020204" pitchFamily="34" charset="0"/>
              </a:rPr>
            </a:br>
            <a:endParaRPr lang="en-US" dirty="0"/>
          </a:p>
        </p:txBody>
      </p:sp>
      <p:pic>
        <p:nvPicPr>
          <p:cNvPr id="13" name="Content Placeholder 12">
            <a:extLst>
              <a:ext uri="{FF2B5EF4-FFF2-40B4-BE49-F238E27FC236}">
                <a16:creationId xmlns:a16="http://schemas.microsoft.com/office/drawing/2014/main" xmlns="" id="{ED4B2FEC-A55D-BD4F-ACEE-19E298F41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34" y="1905000"/>
            <a:ext cx="9075960" cy="3352800"/>
          </a:xfrm>
        </p:spPr>
      </p:pic>
      <p:sp>
        <p:nvSpPr>
          <p:cNvPr id="9" name="AutoShape 4" descr="0&lt;x&lt;p">
            <a:extLst>
              <a:ext uri="{FF2B5EF4-FFF2-40B4-BE49-F238E27FC236}">
                <a16:creationId xmlns:a16="http://schemas.microsoft.com/office/drawing/2014/main" xmlns="" id="{D1263874-92CA-45D9-D010-34AD7F73298D}"/>
              </a:ext>
            </a:extLst>
          </p:cNvPr>
          <p:cNvSpPr>
            <a:spLocks noChangeAspect="1" noChangeArrowheads="1"/>
          </p:cNvSpPr>
          <p:nvPr/>
        </p:nvSpPr>
        <p:spPr bwMode="auto">
          <a:xfrm>
            <a:off x="1349375" y="-98425"/>
            <a:ext cx="714375" cy="209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0&lt;x&lt;p">
            <a:extLst>
              <a:ext uri="{FF2B5EF4-FFF2-40B4-BE49-F238E27FC236}">
                <a16:creationId xmlns:a16="http://schemas.microsoft.com/office/drawing/2014/main" xmlns="" id="{22403CF3-E0E6-FF92-5C23-A47E3D190DF1}"/>
              </a:ext>
            </a:extLst>
          </p:cNvPr>
          <p:cNvSpPr>
            <a:spLocks noChangeAspect="1" noChangeArrowheads="1"/>
          </p:cNvSpPr>
          <p:nvPr/>
        </p:nvSpPr>
        <p:spPr bwMode="auto">
          <a:xfrm>
            <a:off x="1498600" y="53975"/>
            <a:ext cx="714375" cy="209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 name="Straight Connector 5"/>
          <p:cNvCxnSpPr/>
          <p:nvPr/>
        </p:nvCxnSpPr>
        <p:spPr>
          <a:xfrm>
            <a:off x="228600" y="2438400"/>
            <a:ext cx="48768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14400" y="3276600"/>
            <a:ext cx="20574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28600" y="4114800"/>
            <a:ext cx="80010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2400" y="4648200"/>
            <a:ext cx="19050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79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E6185-AF87-3CE7-7DBC-E34B525DC9F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0351C64D-B7B7-3DD5-2EA6-985BE61534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60" y="1828800"/>
            <a:ext cx="8958340" cy="3124200"/>
          </a:xfrm>
        </p:spPr>
      </p:pic>
      <p:sp>
        <p:nvSpPr>
          <p:cNvPr id="6" name="TextBox 5">
            <a:extLst>
              <a:ext uri="{FF2B5EF4-FFF2-40B4-BE49-F238E27FC236}">
                <a16:creationId xmlns:a16="http://schemas.microsoft.com/office/drawing/2014/main" xmlns="" id="{B678736D-8D09-8D33-DE68-0BDB55223A43}"/>
              </a:ext>
            </a:extLst>
          </p:cNvPr>
          <p:cNvSpPr txBox="1"/>
          <p:nvPr/>
        </p:nvSpPr>
        <p:spPr>
          <a:xfrm>
            <a:off x="76200" y="5410200"/>
            <a:ext cx="9067800" cy="830997"/>
          </a:xfrm>
          <a:prstGeom prst="rect">
            <a:avLst/>
          </a:prstGeom>
          <a:noFill/>
        </p:spPr>
        <p:txBody>
          <a:bodyPr wrap="square" rtlCol="0">
            <a:spAutoFit/>
          </a:bodyPr>
          <a:lstStyle/>
          <a:p>
            <a:r>
              <a:rPr lang="en-US" sz="2400" dirty="0"/>
              <a:t>Here, Since 1</a:t>
            </a:r>
            <a:r>
              <a:rPr lang="en-US" sz="2400" baseline="30000" dirty="0"/>
              <a:t>2</a:t>
            </a:r>
            <a:r>
              <a:rPr lang="en-US" sz="2400" dirty="0"/>
              <a:t>, 2</a:t>
            </a:r>
            <a:r>
              <a:rPr lang="en-US" sz="2400" baseline="30000" dirty="0"/>
              <a:t>2</a:t>
            </a:r>
            <a:r>
              <a:rPr lang="en-US" sz="2400" dirty="0"/>
              <a:t>,…….,9</a:t>
            </a:r>
            <a:r>
              <a:rPr lang="en-US" sz="2400" baseline="30000" dirty="0"/>
              <a:t>2</a:t>
            </a:r>
            <a:r>
              <a:rPr lang="en-US" sz="2400" dirty="0"/>
              <a:t> (mod 10) all have solutions either 1,4,5,6 or 9. Therefore: 1,4,5,6 and 9 are quadratic residues (mod 10)</a:t>
            </a:r>
          </a:p>
        </p:txBody>
      </p:sp>
      <p:cxnSp>
        <p:nvCxnSpPr>
          <p:cNvPr id="7" name="Straight Connector 6"/>
          <p:cNvCxnSpPr/>
          <p:nvPr/>
        </p:nvCxnSpPr>
        <p:spPr>
          <a:xfrm>
            <a:off x="228600" y="2286000"/>
            <a:ext cx="82296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2400" y="2667000"/>
            <a:ext cx="8458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667000" y="3352800"/>
            <a:ext cx="6172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667000" y="3733800"/>
            <a:ext cx="6172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590800" y="4191000"/>
            <a:ext cx="6172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533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B9D55-F85D-E983-6BCF-8BA78BA97A4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159BAFA0-5514-D8C9-09D1-D4A1DFBE8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4" y="1676400"/>
            <a:ext cx="8944296" cy="180600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02F5B36D-E06B-FCD9-C626-AFCA5FA46E65}"/>
                  </a:ext>
                </a:extLst>
              </p:cNvPr>
              <p:cNvSpPr txBox="1"/>
              <p:nvPr/>
            </p:nvSpPr>
            <p:spPr>
              <a:xfrm>
                <a:off x="152400" y="4267200"/>
                <a:ext cx="6400800" cy="1200329"/>
              </a:xfrm>
              <a:prstGeom prst="rect">
                <a:avLst/>
              </a:prstGeom>
              <a:noFill/>
            </p:spPr>
            <p:txBody>
              <a:bodyPr wrap="square" rtlCol="0">
                <a:spAutoFit/>
              </a:bodyPr>
              <a:lstStyle/>
              <a:p>
                <a:r>
                  <a:rPr lang="en-US" sz="2400" dirty="0"/>
                  <a:t>Example of Quadratic non-residue:</a:t>
                </a:r>
              </a:p>
              <a:p>
                <a:r>
                  <a:rPr lang="en-US" sz="2400" dirty="0"/>
                  <a:t>X</a:t>
                </a:r>
                <a14:m>
                  <m:oMath xmlns:m="http://schemas.openxmlformats.org/officeDocument/2006/math">
                    <m:r>
                      <a:rPr lang="en-US" sz="2400" i="1" baseline="30000" dirty="0" smtClean="0">
                        <a:latin typeface="Cambria Math" panose="02040503050406030204" pitchFamily="18" charset="0"/>
                      </a:rPr>
                      <m:t>2</m:t>
                    </m:r>
                  </m:oMath>
                </a14:m>
                <a:r>
                  <a:rPr lang="en-US" sz="2400" dirty="0"/>
                  <a:t> ≡ 3 (mod 5)</a:t>
                </a:r>
              </a:p>
              <a:p>
                <a:r>
                  <a:rPr lang="en-US" sz="2400" dirty="0"/>
                  <a:t>Since, this </a:t>
                </a:r>
                <a:r>
                  <a:rPr lang="en-US" sz="2400" dirty="0" err="1"/>
                  <a:t>doesnot</a:t>
                </a:r>
                <a:r>
                  <a:rPr lang="en-US" sz="2400" dirty="0"/>
                  <a:t> have any solution</a:t>
                </a:r>
              </a:p>
            </p:txBody>
          </p:sp>
        </mc:Choice>
        <mc:Fallback xmlns="">
          <p:sp>
            <p:nvSpPr>
              <p:cNvPr id="6" name="TextBox 5">
                <a:extLst>
                  <a:ext uri="{FF2B5EF4-FFF2-40B4-BE49-F238E27FC236}">
                    <a16:creationId xmlns="" xmlns:a16="http://schemas.microsoft.com/office/drawing/2014/main" id="{02F5B36D-E06B-FCD9-C626-AFCA5FA46E65}"/>
                  </a:ext>
                </a:extLst>
              </p:cNvPr>
              <p:cNvSpPr txBox="1">
                <a:spLocks noRot="1" noChangeAspect="1" noMove="1" noResize="1" noEditPoints="1" noAdjustHandles="1" noChangeArrowheads="1" noChangeShapeType="1" noTextEdit="1"/>
              </p:cNvSpPr>
              <p:nvPr/>
            </p:nvSpPr>
            <p:spPr>
              <a:xfrm>
                <a:off x="152400" y="4267200"/>
                <a:ext cx="6400800" cy="1200329"/>
              </a:xfrm>
              <a:prstGeom prst="rect">
                <a:avLst/>
              </a:prstGeom>
              <a:blipFill>
                <a:blip r:embed="rId3"/>
                <a:stretch>
                  <a:fillRect l="-1429" t="-4061" b="-10660"/>
                </a:stretch>
              </a:blipFill>
            </p:spPr>
            <p:txBody>
              <a:bodyPr/>
              <a:lstStyle/>
              <a:p>
                <a:r>
                  <a:rPr lang="en-US">
                    <a:noFill/>
                  </a:rPr>
                  <a:t> </a:t>
                </a:r>
              </a:p>
            </p:txBody>
          </p:sp>
        </mc:Fallback>
      </mc:AlternateContent>
      <p:cxnSp>
        <p:nvCxnSpPr>
          <p:cNvPr id="7" name="Straight Connector 6"/>
          <p:cNvCxnSpPr/>
          <p:nvPr/>
        </p:nvCxnSpPr>
        <p:spPr>
          <a:xfrm>
            <a:off x="228600" y="2438400"/>
            <a:ext cx="86106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8600" y="3200400"/>
            <a:ext cx="2362200" cy="15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082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C4EB46-C305-DC68-55FB-285D19A55723}"/>
              </a:ext>
            </a:extLst>
          </p:cNvPr>
          <p:cNvSpPr>
            <a:spLocks noGrp="1"/>
          </p:cNvSpPr>
          <p:nvPr>
            <p:ph type="title"/>
          </p:nvPr>
        </p:nvSpPr>
        <p:spPr/>
        <p:txBody>
          <a:bodyPr/>
          <a:lstStyle/>
          <a:p>
            <a:r>
              <a:rPr lang="en-US" smtClean="0"/>
              <a:t>???</a:t>
            </a:r>
            <a:endParaRPr lang="en-US"/>
          </a:p>
        </p:txBody>
      </p:sp>
      <p:sp>
        <p:nvSpPr>
          <p:cNvPr id="3" name="Content Placeholder 2">
            <a:extLst>
              <a:ext uri="{FF2B5EF4-FFF2-40B4-BE49-F238E27FC236}">
                <a16:creationId xmlns:a16="http://schemas.microsoft.com/office/drawing/2014/main" xmlns="" id="{868EE307-25AE-E885-CBEC-35F80CE9B5C0}"/>
              </a:ext>
            </a:extLst>
          </p:cNvPr>
          <p:cNvSpPr>
            <a:spLocks noGrp="1"/>
          </p:cNvSpPr>
          <p:nvPr>
            <p:ph idx="1"/>
          </p:nvPr>
        </p:nvSpPr>
        <p:spPr/>
        <p:txBody>
          <a:bodyPr/>
          <a:lstStyle/>
          <a:p>
            <a:r>
              <a:rPr lang="en-US" dirty="0"/>
              <a:t>Evaluate quadratic residues of (mod 7)</a:t>
            </a:r>
          </a:p>
          <a:p>
            <a:r>
              <a:rPr lang="en-US" dirty="0"/>
              <a:t>Evaluate quadratic residues of Z</a:t>
            </a:r>
            <a:r>
              <a:rPr lang="en-US" baseline="-25000" dirty="0"/>
              <a:t>8</a:t>
            </a:r>
          </a:p>
          <a:p>
            <a:endParaRPr lang="en-US" dirty="0"/>
          </a:p>
        </p:txBody>
      </p:sp>
    </p:spTree>
    <p:extLst>
      <p:ext uri="{BB962C8B-B14F-4D97-AF65-F5344CB8AC3E}">
        <p14:creationId xmlns:p14="http://schemas.microsoft.com/office/powerpoint/2010/main" val="3379363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6BF6B-77C7-5488-45D8-7D507838E0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278162D-3278-1021-5178-85185A8D2BB8}"/>
              </a:ext>
            </a:extLst>
          </p:cNvPr>
          <p:cNvSpPr>
            <a:spLocks noGrp="1"/>
          </p:cNvSpPr>
          <p:nvPr>
            <p:ph idx="1"/>
          </p:nvPr>
        </p:nvSpPr>
        <p:spPr/>
        <p:txBody>
          <a:bodyPr>
            <a:normAutofit fontScale="92500"/>
          </a:bodyPr>
          <a:lstStyle/>
          <a:p>
            <a:pPr marL="118872" indent="0" rtl="0">
              <a:spcBef>
                <a:spcPts val="0"/>
              </a:spcBef>
              <a:spcAft>
                <a:spcPts val="1000"/>
              </a:spcAft>
              <a:buNone/>
            </a:pPr>
            <a:r>
              <a:rPr lang="en-US" sz="2400" b="1" i="0" u="none" strike="noStrike" dirty="0">
                <a:solidFill>
                  <a:srgbClr val="000000"/>
                </a:solidFill>
                <a:effectLst/>
                <a:latin typeface="+mj-lt"/>
              </a:rPr>
              <a:t>Relative Prime Numbers</a:t>
            </a:r>
            <a:endParaRPr lang="en-US" sz="4000" b="1" dirty="0">
              <a:effectLst/>
              <a:latin typeface="+mj-lt"/>
            </a:endParaRPr>
          </a:p>
          <a:p>
            <a:pPr rtl="0">
              <a:spcBef>
                <a:spcPts val="0"/>
              </a:spcBef>
              <a:spcAft>
                <a:spcPts val="1000"/>
              </a:spcAft>
            </a:pPr>
            <a:r>
              <a:rPr lang="en-US" sz="2400" b="0" i="0" u="none" strike="noStrike" dirty="0">
                <a:solidFill>
                  <a:srgbClr val="222222"/>
                </a:solidFill>
                <a:effectLst/>
                <a:latin typeface="+mj-lt"/>
              </a:rPr>
              <a:t>In number theory, </a:t>
            </a:r>
            <a:r>
              <a:rPr lang="en-US" sz="2400" b="1" i="0" u="none" strike="noStrike" dirty="0">
                <a:solidFill>
                  <a:srgbClr val="FF0000"/>
                </a:solidFill>
                <a:effectLst/>
                <a:latin typeface="+mj-lt"/>
              </a:rPr>
              <a:t>two</a:t>
            </a:r>
            <a:r>
              <a:rPr lang="en-US" sz="2400" b="0" i="0" u="none" strike="noStrike" dirty="0">
                <a:solidFill>
                  <a:srgbClr val="FF0000"/>
                </a:solidFill>
                <a:effectLst/>
                <a:latin typeface="+mj-lt"/>
              </a:rPr>
              <a:t> integers a and b are said to be relatively prime, mutually prime, or coprime </a:t>
            </a:r>
            <a:r>
              <a:rPr lang="en-US" sz="2400" b="0" i="0" u="none" strike="noStrike" dirty="0">
                <a:solidFill>
                  <a:srgbClr val="222222"/>
                </a:solidFill>
                <a:effectLst/>
                <a:latin typeface="+mj-lt"/>
              </a:rPr>
              <a:t>(also spelled co-prime) </a:t>
            </a:r>
            <a:r>
              <a:rPr lang="en-US" sz="2400" b="0" i="0" u="none" strike="noStrike" dirty="0">
                <a:solidFill>
                  <a:srgbClr val="FF0000"/>
                </a:solidFill>
                <a:effectLst/>
                <a:latin typeface="+mj-lt"/>
              </a:rPr>
              <a:t>if the only positive integer that divides both of them is 1. </a:t>
            </a:r>
            <a:endParaRPr lang="en-US" sz="2400" b="0" i="0" u="none" strike="noStrike" dirty="0" smtClean="0">
              <a:solidFill>
                <a:srgbClr val="FF0000"/>
              </a:solidFill>
              <a:effectLst/>
              <a:latin typeface="+mj-lt"/>
            </a:endParaRPr>
          </a:p>
          <a:p>
            <a:pPr rtl="0">
              <a:spcBef>
                <a:spcPts val="0"/>
              </a:spcBef>
              <a:spcAft>
                <a:spcPts val="1000"/>
              </a:spcAft>
            </a:pPr>
            <a:r>
              <a:rPr lang="en-US" sz="2400" b="0" i="0" u="none" strike="noStrike" dirty="0" smtClean="0">
                <a:effectLst/>
                <a:latin typeface="+mj-lt"/>
              </a:rPr>
              <a:t>That </a:t>
            </a:r>
            <a:r>
              <a:rPr lang="en-US" sz="2400" b="0" i="0" u="none" strike="noStrike" dirty="0">
                <a:effectLst/>
                <a:latin typeface="+mj-lt"/>
              </a:rPr>
              <a:t>is, the only common positive factor of the </a:t>
            </a:r>
            <a:r>
              <a:rPr lang="en-US" sz="2400" b="1" i="0" u="none" strike="noStrike" dirty="0">
                <a:effectLst/>
                <a:latin typeface="+mj-lt"/>
              </a:rPr>
              <a:t>two</a:t>
            </a:r>
            <a:r>
              <a:rPr lang="en-US" sz="2400" b="0" i="0" u="none" strike="noStrike" dirty="0">
                <a:effectLst/>
                <a:latin typeface="+mj-lt"/>
              </a:rPr>
              <a:t> numbers is 1.</a:t>
            </a:r>
            <a:endParaRPr lang="en-US" sz="4000" b="0" dirty="0">
              <a:effectLst/>
              <a:latin typeface="+mj-lt"/>
            </a:endParaRPr>
          </a:p>
          <a:p>
            <a:pPr rtl="0">
              <a:spcBef>
                <a:spcPts val="0"/>
              </a:spcBef>
              <a:spcAft>
                <a:spcPts val="1000"/>
              </a:spcAft>
            </a:pPr>
            <a:r>
              <a:rPr lang="en-US" sz="1800" b="1" i="0" u="none" strike="noStrike" dirty="0">
                <a:solidFill>
                  <a:srgbClr val="222222"/>
                </a:solidFill>
                <a:effectLst/>
                <a:latin typeface="+mj-lt"/>
              </a:rPr>
              <a:t> This is equivalent to their greatest common divisor being 1.</a:t>
            </a:r>
            <a:endParaRPr lang="en-US" b="0" dirty="0">
              <a:effectLst/>
              <a:latin typeface="+mj-lt"/>
            </a:endParaRPr>
          </a:p>
          <a:p>
            <a:pPr rtl="0">
              <a:spcBef>
                <a:spcPts val="0"/>
              </a:spcBef>
              <a:spcAft>
                <a:spcPts val="1000"/>
              </a:spcAft>
            </a:pPr>
            <a:r>
              <a:rPr lang="en-US" sz="2000" b="1" i="0" u="none" strike="noStrike" dirty="0">
                <a:solidFill>
                  <a:srgbClr val="FF0000"/>
                </a:solidFill>
                <a:effectLst/>
                <a:latin typeface="+mj-lt"/>
              </a:rPr>
              <a:t>Euclidean Algorithm for calculating GCD can be used </a:t>
            </a:r>
            <a:r>
              <a:rPr lang="en-US" sz="2000" b="1" i="0" u="none" strike="noStrike" dirty="0">
                <a:solidFill>
                  <a:srgbClr val="222222"/>
                </a:solidFill>
                <a:effectLst/>
                <a:latin typeface="+mj-lt"/>
              </a:rPr>
              <a:t>to test whether the given numbers are relatively prime or not</a:t>
            </a:r>
            <a:r>
              <a:rPr lang="en-US" sz="1800" b="1" i="0" u="none" strike="noStrike" dirty="0">
                <a:solidFill>
                  <a:srgbClr val="222222"/>
                </a:solidFill>
                <a:effectLst/>
                <a:latin typeface="+mj-lt"/>
              </a:rPr>
              <a:t>.</a:t>
            </a:r>
            <a:endParaRPr lang="en-US" b="0" dirty="0">
              <a:effectLst/>
              <a:latin typeface="+mj-lt"/>
            </a:endParaRPr>
          </a:p>
          <a:p>
            <a:pPr>
              <a:buNone/>
            </a:pPr>
            <a:r>
              <a:rPr lang="en-US" dirty="0">
                <a:latin typeface="+mj-lt"/>
              </a:rPr>
              <a:t/>
            </a:r>
            <a:br>
              <a:rPr lang="en-US" dirty="0">
                <a:latin typeface="+mj-lt"/>
              </a:rPr>
            </a:br>
            <a:endParaRPr lang="en-US" dirty="0">
              <a:latin typeface="+mj-lt"/>
            </a:endParaRPr>
          </a:p>
        </p:txBody>
      </p:sp>
    </p:spTree>
    <p:extLst>
      <p:ext uri="{BB962C8B-B14F-4D97-AF65-F5344CB8AC3E}">
        <p14:creationId xmlns:p14="http://schemas.microsoft.com/office/powerpoint/2010/main" val="2458968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rp2.png"/>
          <p:cNvPicPr>
            <a:picLocks noGrp="1" noChangeAspect="1"/>
          </p:cNvPicPr>
          <p:nvPr>
            <p:ph idx="1"/>
          </p:nvPr>
        </p:nvPicPr>
        <p:blipFill>
          <a:blip r:embed="rId2" cstate="print"/>
          <a:stretch>
            <a:fillRect/>
          </a:stretch>
        </p:blipFill>
        <p:spPr>
          <a:xfrm>
            <a:off x="457200" y="1905000"/>
            <a:ext cx="8305800" cy="426720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EEE3-63F7-3F46-9687-1EDF8EA5CF91}"/>
              </a:ext>
            </a:extLst>
          </p:cNvPr>
          <p:cNvSpPr>
            <a:spLocks noGrp="1"/>
          </p:cNvSpPr>
          <p:nvPr>
            <p:ph type="title"/>
          </p:nvPr>
        </p:nvSpPr>
        <p:spPr/>
        <p:txBody>
          <a:bodyPr>
            <a:normAutofit/>
          </a:bodyPr>
          <a:lstStyle/>
          <a:p>
            <a:r>
              <a:rPr lang="en-US" sz="2800" dirty="0">
                <a:effectLst/>
                <a:latin typeface="Times New Roman" panose="02020603050405020304" pitchFamily="18" charset="0"/>
                <a:ea typeface="Times New Roman" panose="02020603050405020304" pitchFamily="18" charset="0"/>
              </a:rPr>
              <a:t>Finding Multiplicative Inverses Modulo </a:t>
            </a:r>
            <a:r>
              <a:rPr lang="en-US" sz="2800" i="1" dirty="0">
                <a:effectLst/>
                <a:latin typeface="Times New Roman" panose="02020603050405020304" pitchFamily="18" charset="0"/>
                <a:ea typeface="Times New Roman" panose="02020603050405020304" pitchFamily="18" charset="0"/>
              </a:rPr>
              <a:t>n using Extended Euclidean Algorithm</a:t>
            </a:r>
            <a:endParaRPr lang="en-US" sz="6000" dirty="0"/>
          </a:p>
        </p:txBody>
      </p:sp>
      <p:sp>
        <p:nvSpPr>
          <p:cNvPr id="3" name="Content Placeholder 2">
            <a:extLst>
              <a:ext uri="{FF2B5EF4-FFF2-40B4-BE49-F238E27FC236}">
                <a16:creationId xmlns:a16="http://schemas.microsoft.com/office/drawing/2014/main" xmlns="" id="{FCB6CB38-B03D-FD86-8F69-BF2AAC41D9CF}"/>
              </a:ext>
            </a:extLst>
          </p:cNvPr>
          <p:cNvSpPr>
            <a:spLocks noGrp="1"/>
          </p:cNvSpPr>
          <p:nvPr>
            <p:ph idx="1"/>
          </p:nvPr>
        </p:nvSpPr>
        <p:spPr>
          <a:xfrm>
            <a:off x="457200" y="1775191"/>
            <a:ext cx="8229600" cy="4778009"/>
          </a:xfrm>
        </p:spPr>
        <p:txBody>
          <a:bodyPr/>
          <a:lstStyle/>
          <a:p>
            <a:r>
              <a:rPr lang="en-US" sz="2400" dirty="0">
                <a:solidFill>
                  <a:srgbClr val="FF0000"/>
                </a:solidFill>
                <a:effectLst/>
                <a:latin typeface="Times New Roman" panose="02020603050405020304" pitchFamily="18" charset="0"/>
                <a:ea typeface="Times New Roman" panose="02020603050405020304" pitchFamily="18" charset="0"/>
              </a:rPr>
              <a:t>Any positive integer that is less than </a:t>
            </a:r>
            <a:r>
              <a:rPr lang="en-US" sz="2400" i="1" dirty="0">
                <a:solidFill>
                  <a:srgbClr val="FF0000"/>
                </a:solidFill>
                <a:effectLst/>
                <a:latin typeface="Times New Roman" panose="02020603050405020304" pitchFamily="18" charset="0"/>
                <a:ea typeface="Times New Roman" panose="02020603050405020304" pitchFamily="18" charset="0"/>
              </a:rPr>
              <a:t>n </a:t>
            </a:r>
            <a:r>
              <a:rPr lang="en-US" sz="2400" dirty="0">
                <a:solidFill>
                  <a:srgbClr val="FF0000"/>
                </a:solidFill>
                <a:effectLst/>
                <a:latin typeface="Times New Roman" panose="02020603050405020304" pitchFamily="18" charset="0"/>
                <a:ea typeface="Times New Roman" panose="02020603050405020304" pitchFamily="18" charset="0"/>
              </a:rPr>
              <a:t>and relatively prime to </a:t>
            </a:r>
            <a:r>
              <a:rPr lang="en-US" sz="2400" i="1" dirty="0">
                <a:solidFill>
                  <a:srgbClr val="FF0000"/>
                </a:solidFill>
                <a:effectLst/>
                <a:latin typeface="Times New Roman" panose="02020603050405020304" pitchFamily="18" charset="0"/>
                <a:ea typeface="Times New Roman" panose="02020603050405020304" pitchFamily="18" charset="0"/>
              </a:rPr>
              <a:t>n </a:t>
            </a:r>
            <a:r>
              <a:rPr lang="en-US" sz="2400" dirty="0">
                <a:solidFill>
                  <a:srgbClr val="FF0000"/>
                </a:solidFill>
                <a:effectLst/>
                <a:latin typeface="Times New Roman" panose="02020603050405020304" pitchFamily="18" charset="0"/>
                <a:ea typeface="Times New Roman" panose="02020603050405020304" pitchFamily="18" charset="0"/>
              </a:rPr>
              <a:t>has a multiplicative inverse modulo </a:t>
            </a:r>
            <a:r>
              <a:rPr lang="en-US" sz="2400" i="1" dirty="0">
                <a:solidFill>
                  <a:srgbClr val="FF0000"/>
                </a:solidFill>
                <a:effectLst/>
                <a:latin typeface="Times New Roman" panose="02020603050405020304" pitchFamily="18" charset="0"/>
                <a:ea typeface="Times New Roman" panose="02020603050405020304" pitchFamily="18" charset="0"/>
              </a:rPr>
              <a:t>n</a:t>
            </a:r>
            <a:r>
              <a:rPr lang="en-US" sz="2400" dirty="0">
                <a:effectLst/>
                <a:latin typeface="Times New Roman" panose="02020603050405020304" pitchFamily="18" charset="0"/>
                <a:ea typeface="Times New Roman" panose="02020603050405020304" pitchFamily="18" charset="0"/>
              </a:rPr>
              <a:t>. </a:t>
            </a:r>
          </a:p>
          <a:p>
            <a:r>
              <a:rPr lang="en-US" sz="2400" dirty="0">
                <a:effectLst/>
                <a:latin typeface="Times New Roman" panose="02020603050405020304" pitchFamily="18" charset="0"/>
                <a:ea typeface="Times New Roman" panose="02020603050405020304" pitchFamily="18" charset="0"/>
              </a:rPr>
              <a:t>This is a consequence of the Euclidean algorithm</a:t>
            </a:r>
            <a:r>
              <a:rPr lang="en-US" sz="1800" dirty="0">
                <a:effectLst/>
                <a:latin typeface="Times New Roman" panose="02020603050405020304" pitchFamily="18" charset="0"/>
                <a:ea typeface="Times New Roman" panose="02020603050405020304" pitchFamily="18" charset="0"/>
              </a:rPr>
              <a:t>. </a:t>
            </a:r>
            <a:endParaRPr lang="en-US" dirty="0"/>
          </a:p>
        </p:txBody>
      </p:sp>
      <p:pic>
        <p:nvPicPr>
          <p:cNvPr id="5" name="Picture 4">
            <a:extLst>
              <a:ext uri="{FF2B5EF4-FFF2-40B4-BE49-F238E27FC236}">
                <a16:creationId xmlns:a16="http://schemas.microsoft.com/office/drawing/2014/main" xmlns="" id="{A30AC8F2-5303-D4B3-702C-37C6D8AA0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276600"/>
            <a:ext cx="2829320" cy="3391373"/>
          </a:xfrm>
          <a:prstGeom prst="rect">
            <a:avLst/>
          </a:prstGeom>
        </p:spPr>
      </p:pic>
    </p:spTree>
    <p:extLst>
      <p:ext uri="{BB962C8B-B14F-4D97-AF65-F5344CB8AC3E}">
        <p14:creationId xmlns:p14="http://schemas.microsoft.com/office/powerpoint/2010/main" val="1075751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is the multiplicative inverse of 7 in </a:t>
            </a:r>
            <a:r>
              <a:rPr lang="en-US" sz="4000" b="1" dirty="0" smtClean="0"/>
              <a:t>Z</a:t>
            </a:r>
            <a:r>
              <a:rPr lang="en-US" sz="4000" b="1" baseline="-25000" dirty="0" smtClean="0"/>
              <a:t>160</a:t>
            </a:r>
          </a:p>
          <a:p>
            <a:endParaRPr lang="en-US" sz="4000" b="1" baseline="-25000" dirty="0" smtClean="0"/>
          </a:p>
          <a:p>
            <a:endParaRPr lang="en-US" sz="4000" b="1" baseline="-25000" dirty="0" smtClean="0"/>
          </a:p>
          <a:p>
            <a:pPr algn="ctr">
              <a:buNone/>
            </a:pPr>
            <a:r>
              <a:rPr lang="en-US" sz="23900" b="1" baseline="-25000" dirty="0" smtClean="0"/>
              <a:t>???</a:t>
            </a:r>
            <a:endParaRPr lang="en-US" b="1" baseline="-25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417F2F-794B-9EF4-AF8D-3E7A27A23FCD}"/>
              </a:ext>
            </a:extLst>
          </p:cNvPr>
          <p:cNvSpPr>
            <a:spLocks noGrp="1"/>
          </p:cNvSpPr>
          <p:nvPr>
            <p:ph type="title"/>
          </p:nvPr>
        </p:nvSpPr>
        <p:spPr/>
        <p:txBody>
          <a:bodyPr/>
          <a:lstStyle/>
          <a:p>
            <a:endParaRPr lang="en-US"/>
          </a:p>
        </p:txBody>
      </p:sp>
      <p:pic>
        <p:nvPicPr>
          <p:cNvPr id="4" name="Content Placeholder 3" descr="IMG_20170518_215436_HDR.jpg">
            <a:extLst>
              <a:ext uri="{FF2B5EF4-FFF2-40B4-BE49-F238E27FC236}">
                <a16:creationId xmlns:a16="http://schemas.microsoft.com/office/drawing/2014/main" xmlns="" id="{354D997A-DA06-B585-B9F0-7D35B69E2CC5}"/>
              </a:ext>
            </a:extLst>
          </p:cNvPr>
          <p:cNvPicPr>
            <a:picLocks noGrp="1" noChangeAspect="1"/>
          </p:cNvPicPr>
          <p:nvPr>
            <p:ph idx="1"/>
          </p:nvPr>
        </p:nvPicPr>
        <p:blipFill>
          <a:blip r:embed="rId2" cstate="print"/>
          <a:stretch>
            <a:fillRect/>
          </a:stretch>
        </p:blipFill>
        <p:spPr>
          <a:xfrm>
            <a:off x="958281" y="685801"/>
            <a:ext cx="7347519" cy="6140224"/>
          </a:xfrm>
        </p:spPr>
      </p:pic>
    </p:spTree>
    <p:extLst>
      <p:ext uri="{BB962C8B-B14F-4D97-AF65-F5344CB8AC3E}">
        <p14:creationId xmlns:p14="http://schemas.microsoft.com/office/powerpoint/2010/main" val="394753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8014C3-B275-02EB-B0E5-E37F7623C0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C15AB84-59FC-EB4A-72BA-0ABFFC7BE96A}"/>
              </a:ext>
            </a:extLst>
          </p:cNvPr>
          <p:cNvSpPr>
            <a:spLocks noGrp="1"/>
          </p:cNvSpPr>
          <p:nvPr>
            <p:ph idx="1"/>
          </p:nvPr>
        </p:nvSpPr>
        <p:spPr/>
        <p:txBody>
          <a:bodyPr/>
          <a:lstStyle/>
          <a:p>
            <a:endParaRPr lang="en-US"/>
          </a:p>
        </p:txBody>
      </p:sp>
      <p:pic>
        <p:nvPicPr>
          <p:cNvPr id="4" name="Content Placeholder 3" descr="IMG_20170518_215509_HDR.jpg">
            <a:extLst>
              <a:ext uri="{FF2B5EF4-FFF2-40B4-BE49-F238E27FC236}">
                <a16:creationId xmlns:a16="http://schemas.microsoft.com/office/drawing/2014/main" xmlns="" id="{B6E4CDAC-D40D-222F-A546-28B7C3777D59}"/>
              </a:ext>
            </a:extLst>
          </p:cNvPr>
          <p:cNvPicPr>
            <a:picLocks noChangeAspect="1"/>
          </p:cNvPicPr>
          <p:nvPr/>
        </p:nvPicPr>
        <p:blipFill>
          <a:blip r:embed="rId2" cstate="print"/>
          <a:stretch>
            <a:fillRect/>
          </a:stretch>
        </p:blipFill>
        <p:spPr>
          <a:xfrm>
            <a:off x="1343697" y="304800"/>
            <a:ext cx="6581103" cy="6400799"/>
          </a:xfrm>
          <a:prstGeom prst="rect">
            <a:avLst/>
          </a:prstGeom>
        </p:spPr>
      </p:pic>
    </p:spTree>
    <p:extLst>
      <p:ext uri="{BB962C8B-B14F-4D97-AF65-F5344CB8AC3E}">
        <p14:creationId xmlns:p14="http://schemas.microsoft.com/office/powerpoint/2010/main" val="2293052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D1C35-C795-2112-AD7C-D1A3773B3F3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xmlns="" id="{A88F124C-31DF-AC97-4C64-2572B61206B5}"/>
              </a:ext>
            </a:extLst>
          </p:cNvPr>
          <p:cNvSpPr>
            <a:spLocks noGrp="1"/>
          </p:cNvSpPr>
          <p:nvPr>
            <p:ph idx="1"/>
          </p:nvPr>
        </p:nvSpPr>
        <p:spPr/>
        <p:txBody>
          <a:bodyPr/>
          <a:lstStyle/>
          <a:p>
            <a:r>
              <a:rPr lang="en-US" dirty="0"/>
              <a:t>Calculate the multiplicative inverse of 17 with respect to (mod 3120)</a:t>
            </a:r>
          </a:p>
          <a:p>
            <a:r>
              <a:rPr lang="en-US" dirty="0"/>
              <a:t>Calculate the multiplicative inverse of 17  (mod 43)</a:t>
            </a:r>
          </a:p>
          <a:p>
            <a:endParaRPr lang="en-US" dirty="0"/>
          </a:p>
        </p:txBody>
      </p:sp>
    </p:spTree>
    <p:extLst>
      <p:ext uri="{BB962C8B-B14F-4D97-AF65-F5344CB8AC3E}">
        <p14:creationId xmlns:p14="http://schemas.microsoft.com/office/powerpoint/2010/main" val="1876359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8A707-A632-88E4-7975-BCFDFA4DA56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7B6A8E96-C389-729B-600B-89CA64E1B2A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33509"/>
            <a:ext cx="7162800" cy="6841638"/>
          </a:xfrm>
        </p:spPr>
      </p:pic>
    </p:spTree>
    <p:extLst>
      <p:ext uri="{BB962C8B-B14F-4D97-AF65-F5344CB8AC3E}">
        <p14:creationId xmlns:p14="http://schemas.microsoft.com/office/powerpoint/2010/main" val="221696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D10D28-F924-AB36-F6A9-7BB0F26FFC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F9A127C9-F50B-F3FE-FBF3-35B720B7DB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6400" y="154255"/>
            <a:ext cx="5715000" cy="6548297"/>
          </a:xfrm>
        </p:spPr>
      </p:pic>
    </p:spTree>
    <p:extLst>
      <p:ext uri="{BB962C8B-B14F-4D97-AF65-F5344CB8AC3E}">
        <p14:creationId xmlns:p14="http://schemas.microsoft.com/office/powerpoint/2010/main" val="42209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Galois Field</a:t>
            </a:r>
            <a:endParaRPr lang="en-US" dirty="0"/>
          </a:p>
        </p:txBody>
      </p:sp>
      <p:sp>
        <p:nvSpPr>
          <p:cNvPr id="3" name="Content Placeholder 2"/>
          <p:cNvSpPr>
            <a:spLocks noGrp="1"/>
          </p:cNvSpPr>
          <p:nvPr>
            <p:ph idx="1"/>
          </p:nvPr>
        </p:nvSpPr>
        <p:spPr/>
        <p:txBody>
          <a:bodyPr/>
          <a:lstStyle/>
          <a:p>
            <a:r>
              <a:rPr lang="en-US" dirty="0" smtClean="0">
                <a:solidFill>
                  <a:srgbClr val="FF0000"/>
                </a:solidFill>
              </a:rPr>
              <a:t>If </a:t>
            </a:r>
            <a:r>
              <a:rPr lang="en-US" i="1" dirty="0" smtClean="0">
                <a:solidFill>
                  <a:srgbClr val="FF0000"/>
                </a:solidFill>
              </a:rPr>
              <a:t>p</a:t>
            </a:r>
            <a:r>
              <a:rPr lang="en-US" dirty="0" smtClean="0">
                <a:solidFill>
                  <a:srgbClr val="FF0000"/>
                </a:solidFill>
              </a:rPr>
              <a:t> is a prime, then the integers mod </a:t>
            </a:r>
            <a:r>
              <a:rPr lang="en-US" i="1" dirty="0" smtClean="0">
                <a:solidFill>
                  <a:srgbClr val="FF0000"/>
                </a:solidFill>
              </a:rPr>
              <a:t>p</a:t>
            </a:r>
            <a:r>
              <a:rPr lang="en-US" dirty="0" smtClean="0">
                <a:solidFill>
                  <a:srgbClr val="FF0000"/>
                </a:solidFill>
              </a:rPr>
              <a:t> form a field called </a:t>
            </a:r>
            <a:r>
              <a:rPr lang="en-US" b="1" dirty="0" smtClean="0">
                <a:solidFill>
                  <a:srgbClr val="FF0000"/>
                </a:solidFill>
              </a:rPr>
              <a:t>Galois field </a:t>
            </a:r>
            <a:r>
              <a:rPr lang="en-US" dirty="0" smtClean="0">
                <a:solidFill>
                  <a:srgbClr val="FF0000"/>
                </a:solidFill>
              </a:rPr>
              <a:t>denoted by GF(</a:t>
            </a:r>
            <a:r>
              <a:rPr lang="en-US" i="1" dirty="0" err="1" smtClean="0">
                <a:solidFill>
                  <a:srgbClr val="FF0000"/>
                </a:solidFill>
              </a:rPr>
              <a:t>p</a:t>
            </a:r>
            <a:r>
              <a:rPr lang="en-US" i="1" baseline="30000" dirty="0" err="1" smtClean="0">
                <a:solidFill>
                  <a:srgbClr val="FF0000"/>
                </a:solidFill>
              </a:rPr>
              <a:t>n</a:t>
            </a:r>
            <a:r>
              <a:rPr lang="en-US" dirty="0" smtClean="0">
                <a:solidFill>
                  <a:srgbClr val="FF0000"/>
                </a:solidFill>
              </a:rPr>
              <a:t>).</a:t>
            </a:r>
          </a:p>
          <a:p>
            <a:r>
              <a:rPr lang="en-US" b="1" dirty="0" smtClean="0">
                <a:solidFill>
                  <a:srgbClr val="FF0000"/>
                </a:solidFill>
              </a:rPr>
              <a:t>Galois field has </a:t>
            </a:r>
            <a:r>
              <a:rPr lang="en-US" i="1" dirty="0" err="1" smtClean="0">
                <a:solidFill>
                  <a:srgbClr val="FF0000"/>
                </a:solidFill>
              </a:rPr>
              <a:t>p</a:t>
            </a:r>
            <a:r>
              <a:rPr lang="en-US" i="1" baseline="30000" dirty="0" err="1" smtClean="0">
                <a:solidFill>
                  <a:srgbClr val="FF0000"/>
                </a:solidFill>
              </a:rPr>
              <a:t>n</a:t>
            </a:r>
            <a:r>
              <a:rPr lang="en-US" i="1" baseline="30000" dirty="0" smtClean="0">
                <a:solidFill>
                  <a:srgbClr val="FF0000"/>
                </a:solidFill>
              </a:rPr>
              <a:t> </a:t>
            </a:r>
            <a:r>
              <a:rPr lang="en-US" b="1" dirty="0" smtClean="0">
                <a:solidFill>
                  <a:srgbClr val="FF0000"/>
                </a:solidFill>
              </a:rPr>
              <a:t>elements.</a:t>
            </a:r>
            <a:endParaRPr lang="en-US" dirty="0" smtClean="0">
              <a:solidFill>
                <a:srgbClr val="FF0000"/>
              </a:solidFill>
            </a:endParaRPr>
          </a:p>
          <a:p>
            <a:r>
              <a:rPr lang="en-US" i="1" dirty="0" smtClean="0"/>
              <a:t>For example, the integers mod 7 are the numbers 0 through 6 with addition and multiplication defined mod 7</a:t>
            </a:r>
            <a:r>
              <a:rPr lang="en-US" dirty="0" smtClean="0"/>
              <a:t>.</a:t>
            </a:r>
          </a:p>
          <a:p>
            <a:r>
              <a:rPr lang="en-US" dirty="0" smtClean="0"/>
              <a:t>All finite fields have </a:t>
            </a:r>
            <a:r>
              <a:rPr lang="en-US" i="1" dirty="0" err="1" smtClean="0"/>
              <a:t>p</a:t>
            </a:r>
            <a:r>
              <a:rPr lang="en-US" i="1" baseline="30000" dirty="0" err="1" smtClean="0"/>
              <a:t>n</a:t>
            </a:r>
            <a:r>
              <a:rPr lang="en-US" dirty="0" smtClean="0"/>
              <a:t> elements where </a:t>
            </a:r>
            <a:r>
              <a:rPr lang="en-US" i="1" dirty="0" smtClean="0"/>
              <a:t>p</a:t>
            </a:r>
            <a:r>
              <a:rPr lang="en-US" dirty="0" smtClean="0"/>
              <a:t> is prime and</a:t>
            </a:r>
            <a:r>
              <a:rPr lang="en-US" dirty="0" smtClean="0">
                <a:solidFill>
                  <a:srgbClr val="FF0000"/>
                </a:solidFill>
              </a:rPr>
              <a:t> </a:t>
            </a:r>
            <a:r>
              <a:rPr lang="en-US" i="1" dirty="0" smtClean="0">
                <a:solidFill>
                  <a:srgbClr val="FF0000"/>
                </a:solidFill>
              </a:rPr>
              <a:t>n</a:t>
            </a:r>
            <a:r>
              <a:rPr lang="en-US" dirty="0" smtClean="0">
                <a:solidFill>
                  <a:srgbClr val="FF0000"/>
                </a:solidFill>
              </a:rPr>
              <a:t> is an integer at least 1. </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field with </a:t>
            </a:r>
            <a:r>
              <a:rPr lang="en-US" i="1" dirty="0" err="1" smtClean="0"/>
              <a:t>p</a:t>
            </a:r>
            <a:r>
              <a:rPr lang="en-US" i="1" baseline="30000" dirty="0" err="1" smtClean="0"/>
              <a:t>n</a:t>
            </a:r>
            <a:r>
              <a:rPr lang="en-US" dirty="0" smtClean="0"/>
              <a:t> elements is sometimes called the </a:t>
            </a:r>
            <a:r>
              <a:rPr lang="en-US" b="1" dirty="0" smtClean="0"/>
              <a:t>Galois field </a:t>
            </a:r>
            <a:r>
              <a:rPr lang="en-US" dirty="0" smtClean="0"/>
              <a:t>with that many elements, written </a:t>
            </a:r>
            <a:r>
              <a:rPr lang="en-US" i="1" dirty="0" smtClean="0"/>
              <a:t>GF</a:t>
            </a:r>
            <a:r>
              <a:rPr lang="en-US" dirty="0" smtClean="0"/>
              <a:t>(</a:t>
            </a:r>
            <a:r>
              <a:rPr lang="en-US" i="1" dirty="0" err="1" smtClean="0"/>
              <a:t>p</a:t>
            </a:r>
            <a:r>
              <a:rPr lang="en-US" i="1" baseline="30000" dirty="0" err="1" smtClean="0"/>
              <a:t>n</a:t>
            </a:r>
            <a:r>
              <a:rPr lang="en-US" dirty="0" smtClean="0"/>
              <a:t>).</a:t>
            </a:r>
          </a:p>
          <a:p>
            <a:r>
              <a:rPr lang="en-US" dirty="0" smtClean="0"/>
              <a:t>The Galois fields of order </a:t>
            </a:r>
            <a:r>
              <a:rPr lang="en-US" i="1" dirty="0" smtClean="0"/>
              <a:t>GF</a:t>
            </a:r>
            <a:r>
              <a:rPr lang="en-US" dirty="0" smtClean="0"/>
              <a:t>(</a:t>
            </a:r>
            <a:r>
              <a:rPr lang="en-US" i="1" dirty="0" smtClean="0"/>
              <a:t>p</a:t>
            </a:r>
            <a:r>
              <a:rPr lang="en-US" dirty="0" smtClean="0"/>
              <a:t>) are simply the integers mod </a:t>
            </a:r>
            <a:r>
              <a:rPr lang="en-US" i="1" dirty="0" smtClean="0"/>
              <a:t>p</a:t>
            </a:r>
            <a:r>
              <a:rPr lang="en-US" dirty="0" smtClean="0"/>
              <a:t>. </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field.png"/>
          <p:cNvPicPr>
            <a:picLocks noGrp="1" noChangeAspect="1"/>
          </p:cNvPicPr>
          <p:nvPr>
            <p:ph idx="1"/>
          </p:nvPr>
        </p:nvPicPr>
        <p:blipFill>
          <a:blip r:embed="rId2" cstate="print"/>
          <a:stretch>
            <a:fillRect/>
          </a:stretch>
        </p:blipFill>
        <p:spPr>
          <a:xfrm>
            <a:off x="934" y="762000"/>
            <a:ext cx="9125318" cy="60960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a:t>
            </a:r>
          </a:p>
        </p:txBody>
      </p:sp>
      <p:pic>
        <p:nvPicPr>
          <p:cNvPr id="4" name="Content Placeholder 3" descr="ring1.png"/>
          <p:cNvPicPr>
            <a:picLocks noGrp="1" noChangeAspect="1"/>
          </p:cNvPicPr>
          <p:nvPr>
            <p:ph idx="1"/>
          </p:nvPr>
        </p:nvPicPr>
        <p:blipFill>
          <a:blip r:embed="rId2" cstate="print"/>
          <a:stretch>
            <a:fillRect/>
          </a:stretch>
        </p:blipFill>
        <p:spPr>
          <a:xfrm>
            <a:off x="457200" y="1371600"/>
            <a:ext cx="8229600" cy="3200400"/>
          </a:xfrm>
        </p:spPr>
      </p:pic>
      <p:pic>
        <p:nvPicPr>
          <p:cNvPr id="5" name="Picture 4" descr="ring2.png"/>
          <p:cNvPicPr>
            <a:picLocks noChangeAspect="1"/>
          </p:cNvPicPr>
          <p:nvPr/>
        </p:nvPicPr>
        <p:blipFill>
          <a:blip r:embed="rId3" cstate="print"/>
          <a:stretch>
            <a:fillRect/>
          </a:stretch>
        </p:blipFill>
        <p:spPr>
          <a:xfrm>
            <a:off x="533400" y="4800600"/>
            <a:ext cx="8229600" cy="790685"/>
          </a:xfrm>
          <a:prstGeom prst="rect">
            <a:avLst/>
          </a:prstGeom>
        </p:spPr>
      </p:pic>
      <p:cxnSp>
        <p:nvCxnSpPr>
          <p:cNvPr id="6" name="Straight Connector 5"/>
          <p:cNvCxnSpPr/>
          <p:nvPr/>
        </p:nvCxnSpPr>
        <p:spPr>
          <a:xfrm>
            <a:off x="457200" y="2590800"/>
            <a:ext cx="82296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 y="2971800"/>
            <a:ext cx="80772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33400" y="3733800"/>
            <a:ext cx="8153400" cy="7620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 y="4114800"/>
            <a:ext cx="38100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eld4.png"/>
          <p:cNvPicPr>
            <a:picLocks noGrp="1" noChangeAspect="1"/>
          </p:cNvPicPr>
          <p:nvPr>
            <p:ph idx="1"/>
          </p:nvPr>
        </p:nvPicPr>
        <p:blipFill>
          <a:blip r:embed="rId2" cstate="print"/>
          <a:stretch>
            <a:fillRect/>
          </a:stretch>
        </p:blipFill>
        <p:spPr>
          <a:xfrm>
            <a:off x="685800" y="2057400"/>
            <a:ext cx="7543799" cy="3430783"/>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eild5.png"/>
          <p:cNvPicPr>
            <a:picLocks noGrp="1" noChangeAspect="1"/>
          </p:cNvPicPr>
          <p:nvPr>
            <p:ph idx="1"/>
          </p:nvPr>
        </p:nvPicPr>
        <p:blipFill>
          <a:blip r:embed="rId2" cstate="print"/>
          <a:stretch>
            <a:fillRect/>
          </a:stretch>
        </p:blipFill>
        <p:spPr>
          <a:xfrm>
            <a:off x="457200" y="1752600"/>
            <a:ext cx="8229600" cy="2275160"/>
          </a:xfrm>
        </p:spPr>
      </p:pic>
      <p:pic>
        <p:nvPicPr>
          <p:cNvPr id="5" name="Picture 4" descr="field6.png"/>
          <p:cNvPicPr>
            <a:picLocks noChangeAspect="1"/>
          </p:cNvPicPr>
          <p:nvPr/>
        </p:nvPicPr>
        <p:blipFill>
          <a:blip r:embed="rId3" cstate="print"/>
          <a:stretch>
            <a:fillRect/>
          </a:stretch>
        </p:blipFill>
        <p:spPr>
          <a:xfrm>
            <a:off x="457200" y="4114800"/>
            <a:ext cx="8229600" cy="55249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a:solidFill>
                  <a:srgbClr val="FF0000"/>
                </a:solidFill>
              </a:rPr>
              <a:t>Additive and multiplicative inverse of small number over GF(7):</a:t>
            </a:r>
          </a:p>
          <a:p>
            <a:pPr>
              <a:buNone/>
            </a:pPr>
            <a:endParaRPr lang="en-US" dirty="0"/>
          </a:p>
        </p:txBody>
      </p:sp>
      <p:pic>
        <p:nvPicPr>
          <p:cNvPr id="6" name="Content Placeholder 3" descr="Untitled.png"/>
          <p:cNvPicPr>
            <a:picLocks noChangeAspect="1"/>
          </p:cNvPicPr>
          <p:nvPr/>
        </p:nvPicPr>
        <p:blipFill>
          <a:blip r:embed="rId2" cstate="print"/>
          <a:stretch>
            <a:fillRect/>
          </a:stretch>
        </p:blipFill>
        <p:spPr>
          <a:xfrm>
            <a:off x="4267200" y="2531158"/>
            <a:ext cx="4191000" cy="421238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447801"/>
            <a:ext cx="9144000" cy="5410200"/>
          </a:xfrm>
        </p:spPr>
        <p:txBody>
          <a:bodyPr/>
          <a:lstStyle/>
          <a:p>
            <a:r>
              <a:rPr lang="en-US" dirty="0"/>
              <a:t>Algorithm for multiplicative inverse of large number over GF:</a:t>
            </a:r>
          </a:p>
          <a:p>
            <a:pPr>
              <a:buNone/>
            </a:pPr>
            <a:endParaRPr lang="en-US" dirty="0"/>
          </a:p>
          <a:p>
            <a:pPr>
              <a:buNone/>
            </a:pPr>
            <a:endParaRPr lang="en-US" dirty="0"/>
          </a:p>
        </p:txBody>
      </p:sp>
      <p:pic>
        <p:nvPicPr>
          <p:cNvPr id="4" name="Picture 3" descr="Untitled.png"/>
          <p:cNvPicPr>
            <a:picLocks noChangeAspect="1"/>
          </p:cNvPicPr>
          <p:nvPr/>
        </p:nvPicPr>
        <p:blipFill>
          <a:blip r:embed="rId2" cstate="print"/>
          <a:stretch>
            <a:fillRect/>
          </a:stretch>
        </p:blipFill>
        <p:spPr>
          <a:xfrm>
            <a:off x="3282813" y="1981200"/>
            <a:ext cx="5937387" cy="48768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0" y="1447800"/>
            <a:ext cx="9144000" cy="5410199"/>
          </a:xfrm>
        </p:spPr>
        <p:txBody>
          <a:bodyPr/>
          <a:lstStyle/>
          <a:p>
            <a:r>
              <a:rPr lang="en-US" dirty="0"/>
              <a:t>Example:</a:t>
            </a:r>
          </a:p>
          <a:p>
            <a:pPr>
              <a:buNone/>
            </a:pPr>
            <a:endParaRPr lang="en-US" dirty="0"/>
          </a:p>
        </p:txBody>
      </p:sp>
      <p:pic>
        <p:nvPicPr>
          <p:cNvPr id="6" name="Content Placeholder 3" descr="Untitled.png"/>
          <p:cNvPicPr>
            <a:picLocks noChangeAspect="1"/>
          </p:cNvPicPr>
          <p:nvPr/>
        </p:nvPicPr>
        <p:blipFill>
          <a:blip r:embed="rId2" cstate="print"/>
          <a:stretch>
            <a:fillRect/>
          </a:stretch>
        </p:blipFill>
        <p:spPr>
          <a:xfrm>
            <a:off x="2210552" y="1423159"/>
            <a:ext cx="6857248" cy="543484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Evaluate multiplicative of 350 in GF(1759).</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Operations in GF(p)</a:t>
            </a:r>
            <a:endParaRPr lang="en-US" dirty="0"/>
          </a:p>
        </p:txBody>
      </p:sp>
      <p:sp>
        <p:nvSpPr>
          <p:cNvPr id="3" name="Content Placeholder 2"/>
          <p:cNvSpPr>
            <a:spLocks noGrp="1"/>
          </p:cNvSpPr>
          <p:nvPr>
            <p:ph idx="1"/>
          </p:nvPr>
        </p:nvSpPr>
        <p:spPr/>
        <p:txBody>
          <a:bodyPr/>
          <a:lstStyle/>
          <a:p>
            <a:r>
              <a:rPr lang="en-US" dirty="0" smtClean="0">
                <a:solidFill>
                  <a:srgbClr val="FF0000"/>
                </a:solidFill>
              </a:rPr>
              <a:t>The elements of </a:t>
            </a:r>
            <a:r>
              <a:rPr lang="en-US" i="1" dirty="0" smtClean="0">
                <a:solidFill>
                  <a:srgbClr val="FF0000"/>
                </a:solidFill>
              </a:rPr>
              <a:t>GF</a:t>
            </a:r>
            <a:r>
              <a:rPr lang="en-US" dirty="0" smtClean="0">
                <a:solidFill>
                  <a:srgbClr val="FF0000"/>
                </a:solidFill>
              </a:rPr>
              <a:t>(</a:t>
            </a:r>
            <a:r>
              <a:rPr lang="en-US" i="1" dirty="0" err="1" smtClean="0">
                <a:solidFill>
                  <a:srgbClr val="FF0000"/>
                </a:solidFill>
              </a:rPr>
              <a:t>p</a:t>
            </a:r>
            <a:r>
              <a:rPr lang="en-US" i="1" baseline="30000" dirty="0" err="1" smtClean="0">
                <a:solidFill>
                  <a:srgbClr val="FF0000"/>
                </a:solidFill>
              </a:rPr>
              <a:t>n</a:t>
            </a:r>
            <a:r>
              <a:rPr lang="en-US" dirty="0" smtClean="0">
                <a:solidFill>
                  <a:srgbClr val="FF0000"/>
                </a:solidFill>
              </a:rPr>
              <a:t>) are </a:t>
            </a:r>
            <a:r>
              <a:rPr lang="en-US" b="1" dirty="0" smtClean="0">
                <a:solidFill>
                  <a:srgbClr val="FF0000"/>
                </a:solidFill>
              </a:rPr>
              <a:t>polynomials</a:t>
            </a:r>
            <a:r>
              <a:rPr lang="en-US" dirty="0" smtClean="0">
                <a:solidFill>
                  <a:srgbClr val="FF0000"/>
                </a:solidFill>
              </a:rPr>
              <a:t> of degree </a:t>
            </a:r>
            <a:r>
              <a:rPr lang="en-US" i="1" dirty="0" smtClean="0">
                <a:solidFill>
                  <a:srgbClr val="FF0000"/>
                </a:solidFill>
              </a:rPr>
              <a:t>n</a:t>
            </a:r>
            <a:r>
              <a:rPr lang="en-US" dirty="0" smtClean="0">
                <a:solidFill>
                  <a:srgbClr val="FF0000"/>
                </a:solidFill>
              </a:rPr>
              <a:t>-1 with coefficients coming from </a:t>
            </a:r>
            <a:r>
              <a:rPr lang="en-US" i="1" dirty="0" smtClean="0">
                <a:solidFill>
                  <a:srgbClr val="FF0000"/>
                </a:solidFill>
              </a:rPr>
              <a:t>GF</a:t>
            </a:r>
            <a:r>
              <a:rPr lang="en-US" dirty="0" smtClean="0">
                <a:solidFill>
                  <a:srgbClr val="FF0000"/>
                </a:solidFill>
              </a:rPr>
              <a:t>(</a:t>
            </a:r>
            <a:r>
              <a:rPr lang="en-US" i="1" dirty="0" smtClean="0">
                <a:solidFill>
                  <a:srgbClr val="FF0000"/>
                </a:solidFill>
              </a:rPr>
              <a:t>p</a:t>
            </a:r>
            <a:r>
              <a:rPr lang="en-US" dirty="0" smtClean="0">
                <a:solidFill>
                  <a:srgbClr val="FF0000"/>
                </a:solidFill>
              </a:rPr>
              <a:t>).</a:t>
            </a:r>
          </a:p>
          <a:p>
            <a:r>
              <a:rPr lang="en-US" dirty="0" smtClean="0"/>
              <a:t>If the coefficients are taken from a field </a:t>
            </a:r>
            <a:r>
              <a:rPr lang="en-US" i="1" dirty="0" smtClean="0"/>
              <a:t>F</a:t>
            </a:r>
            <a:r>
              <a:rPr lang="en-US" dirty="0" smtClean="0"/>
              <a:t>, then </a:t>
            </a:r>
            <a:r>
              <a:rPr lang="en-US" dirty="0" smtClean="0">
                <a:solidFill>
                  <a:srgbClr val="FF0000"/>
                </a:solidFill>
              </a:rPr>
              <a:t>we say it is a </a:t>
            </a:r>
            <a:r>
              <a:rPr lang="en-US" b="1" dirty="0" smtClean="0">
                <a:solidFill>
                  <a:srgbClr val="FF0000"/>
                </a:solidFill>
              </a:rPr>
              <a:t>polynomial over F.</a:t>
            </a:r>
            <a:r>
              <a:rPr lang="en-US" dirty="0" smtClean="0">
                <a:solidFill>
                  <a:srgbClr val="FF0000"/>
                </a:solidFill>
              </a:rPr>
              <a:t> </a:t>
            </a:r>
          </a:p>
          <a:p>
            <a:r>
              <a:rPr lang="en-US" dirty="0" smtClean="0"/>
              <a:t>you can add and multiply polynomials just like you have always done </a:t>
            </a:r>
            <a:r>
              <a:rPr lang="en-US" dirty="0" smtClean="0">
                <a:solidFill>
                  <a:srgbClr val="FF0000"/>
                </a:solidFill>
              </a:rPr>
              <a:t>the coefficients need to be reduced modulo </a:t>
            </a:r>
            <a:r>
              <a:rPr lang="en-US" i="1" dirty="0" smtClean="0">
                <a:solidFill>
                  <a:srgbClr val="FF0000"/>
                </a:solidFill>
              </a:rPr>
              <a:t>p</a:t>
            </a:r>
            <a:r>
              <a:rPr lang="en-US" dirty="0" smtClean="0"/>
              <a:t>. </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Polynomial Operations:</a:t>
            </a:r>
            <a:endParaRPr lang="en-US" dirty="0"/>
          </a:p>
        </p:txBody>
      </p:sp>
      <p:pic>
        <p:nvPicPr>
          <p:cNvPr id="6" name="Content Placeholder 5" descr="Untitled.png"/>
          <p:cNvPicPr>
            <a:picLocks noGrp="1" noChangeAspect="1"/>
          </p:cNvPicPr>
          <p:nvPr>
            <p:ph idx="1"/>
          </p:nvPr>
        </p:nvPicPr>
        <p:blipFill>
          <a:blip r:embed="rId2"/>
          <a:stretch>
            <a:fillRect/>
          </a:stretch>
        </p:blipFill>
        <p:spPr>
          <a:xfrm>
            <a:off x="414573" y="1981200"/>
            <a:ext cx="7357827" cy="31242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304800" y="2133600"/>
            <a:ext cx="8410937" cy="29718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226889" y="2286000"/>
            <a:ext cx="8269111" cy="38862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ing3.png"/>
          <p:cNvPicPr>
            <a:picLocks noGrp="1" noChangeAspect="1"/>
          </p:cNvPicPr>
          <p:nvPr>
            <p:ph idx="1"/>
          </p:nvPr>
        </p:nvPicPr>
        <p:blipFill>
          <a:blip r:embed="rId2" cstate="print"/>
          <a:stretch>
            <a:fillRect/>
          </a:stretch>
        </p:blipFill>
        <p:spPr>
          <a:xfrm>
            <a:off x="457200" y="1676400"/>
            <a:ext cx="8229600" cy="4648200"/>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265672" y="2133600"/>
            <a:ext cx="8421128" cy="39624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example, compare the above results with polynomials over </a:t>
            </a:r>
            <a:r>
              <a:rPr lang="en-US" i="1" dirty="0" smtClean="0"/>
              <a:t>GF</a:t>
            </a:r>
            <a:r>
              <a:rPr lang="en-US" dirty="0" smtClean="0"/>
              <a:t>(11):</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a:t>
            </a:r>
            <a:r>
              <a:rPr lang="en-US" i="1" dirty="0" smtClean="0"/>
              <a:t>x</a:t>
            </a:r>
            <a:r>
              <a:rPr lang="en-US" i="1" baseline="30000" dirty="0" smtClean="0"/>
              <a:t>5</a:t>
            </a:r>
            <a:r>
              <a:rPr lang="en-US" i="1" dirty="0" smtClean="0"/>
              <a:t> + 3x</a:t>
            </a:r>
            <a:r>
              <a:rPr lang="en-US" i="1" baseline="30000" dirty="0" smtClean="0"/>
              <a:t>3</a:t>
            </a:r>
            <a:r>
              <a:rPr lang="en-US" i="1" dirty="0" smtClean="0"/>
              <a:t> + 4</a:t>
            </a:r>
            <a:r>
              <a:rPr lang="en-US" dirty="0" smtClean="0"/>
              <a:t>)+(</a:t>
            </a:r>
            <a:r>
              <a:rPr lang="en-US" i="1" dirty="0" smtClean="0"/>
              <a:t>6x</a:t>
            </a:r>
            <a:r>
              <a:rPr lang="en-US" i="1" baseline="30000" dirty="0" smtClean="0"/>
              <a:t>6</a:t>
            </a:r>
            <a:r>
              <a:rPr lang="en-US" i="1" dirty="0" smtClean="0"/>
              <a:t> + 4x</a:t>
            </a:r>
            <a:r>
              <a:rPr lang="en-US" i="1" baseline="30000" dirty="0" smtClean="0"/>
              <a:t>3</a:t>
            </a:r>
            <a:r>
              <a:rPr lang="en-US" dirty="0" smtClean="0"/>
              <a:t>) = </a:t>
            </a:r>
            <a:r>
              <a:rPr lang="en-US" i="1" dirty="0" smtClean="0"/>
              <a:t>6x</a:t>
            </a:r>
            <a:r>
              <a:rPr lang="en-US" i="1" baseline="30000" dirty="0" smtClean="0"/>
              <a:t>6</a:t>
            </a:r>
            <a:r>
              <a:rPr lang="en-US" i="1" dirty="0" smtClean="0"/>
              <a:t> + x</a:t>
            </a:r>
            <a:r>
              <a:rPr lang="en-US" i="1" baseline="30000" dirty="0" smtClean="0"/>
              <a:t>5</a:t>
            </a:r>
            <a:r>
              <a:rPr lang="en-US" i="1" dirty="0" smtClean="0"/>
              <a:t> + 7x</a:t>
            </a:r>
            <a:r>
              <a:rPr lang="en-US" i="1" baseline="30000" dirty="0" smtClean="0"/>
              <a:t>3</a:t>
            </a:r>
            <a:r>
              <a:rPr lang="en-US" i="1" dirty="0" smtClean="0"/>
              <a:t> + 4</a:t>
            </a:r>
            <a:endParaRPr lang="en-US" dirty="0" smtClean="0"/>
          </a:p>
          <a:p>
            <a:pPr lvl="0"/>
            <a:r>
              <a:rPr lang="en-US" dirty="0" smtClean="0"/>
              <a:t>(</a:t>
            </a:r>
            <a:r>
              <a:rPr lang="en-US" i="1" dirty="0" smtClean="0"/>
              <a:t>x</a:t>
            </a:r>
            <a:r>
              <a:rPr lang="en-US" i="1" baseline="30000" dirty="0" smtClean="0"/>
              <a:t>5</a:t>
            </a:r>
            <a:r>
              <a:rPr lang="en-US" i="1" dirty="0" smtClean="0"/>
              <a:t> + 3x</a:t>
            </a:r>
            <a:r>
              <a:rPr lang="en-US" i="1" baseline="30000" dirty="0" smtClean="0"/>
              <a:t>3</a:t>
            </a:r>
            <a:r>
              <a:rPr lang="en-US" i="1" dirty="0" smtClean="0"/>
              <a:t> + 4</a:t>
            </a:r>
            <a:r>
              <a:rPr lang="en-US" dirty="0" smtClean="0"/>
              <a:t>)-(</a:t>
            </a:r>
            <a:r>
              <a:rPr lang="en-US" i="1" dirty="0" smtClean="0"/>
              <a:t>6x</a:t>
            </a:r>
            <a:r>
              <a:rPr lang="en-US" i="1" baseline="30000" dirty="0" smtClean="0"/>
              <a:t>6</a:t>
            </a:r>
            <a:r>
              <a:rPr lang="en-US" i="1" dirty="0" smtClean="0"/>
              <a:t> + 4x</a:t>
            </a:r>
            <a:r>
              <a:rPr lang="en-US" i="1" baseline="30000" dirty="0" smtClean="0"/>
              <a:t>3</a:t>
            </a:r>
            <a:r>
              <a:rPr lang="en-US" dirty="0" smtClean="0"/>
              <a:t>) = </a:t>
            </a:r>
            <a:r>
              <a:rPr lang="en-US" i="1" dirty="0" smtClean="0"/>
              <a:t>5x</a:t>
            </a:r>
            <a:r>
              <a:rPr lang="en-US" i="1" baseline="30000" dirty="0" smtClean="0"/>
              <a:t>6</a:t>
            </a:r>
            <a:r>
              <a:rPr lang="en-US" i="1" dirty="0" smtClean="0"/>
              <a:t> + x</a:t>
            </a:r>
            <a:r>
              <a:rPr lang="en-US" i="1" baseline="30000" dirty="0" smtClean="0"/>
              <a:t>5</a:t>
            </a:r>
            <a:r>
              <a:rPr lang="en-US" i="1" dirty="0" smtClean="0"/>
              <a:t> +10x</a:t>
            </a:r>
            <a:r>
              <a:rPr lang="en-US" i="1" baseline="30000" dirty="0" smtClean="0"/>
              <a:t>3</a:t>
            </a:r>
            <a:r>
              <a:rPr lang="en-US" i="1" dirty="0" smtClean="0"/>
              <a:t> + 4</a:t>
            </a:r>
            <a:endParaRPr lang="en-US" dirty="0" smtClean="0"/>
          </a:p>
          <a:p>
            <a:pPr lvl="0"/>
            <a:r>
              <a:rPr lang="en-US" dirty="0" smtClean="0"/>
              <a:t>(</a:t>
            </a:r>
            <a:r>
              <a:rPr lang="en-US" i="1" dirty="0" smtClean="0"/>
              <a:t>x</a:t>
            </a:r>
            <a:r>
              <a:rPr lang="en-US" i="1" baseline="30000" dirty="0" smtClean="0"/>
              <a:t>5</a:t>
            </a:r>
            <a:r>
              <a:rPr lang="en-US" i="1" dirty="0" smtClean="0"/>
              <a:t> + 3x</a:t>
            </a:r>
            <a:r>
              <a:rPr lang="en-US" i="1" baseline="30000" dirty="0" smtClean="0"/>
              <a:t>3</a:t>
            </a:r>
            <a:r>
              <a:rPr lang="en-US" i="1" dirty="0" smtClean="0"/>
              <a:t> + 4</a:t>
            </a:r>
            <a:r>
              <a:rPr lang="en-US" dirty="0" smtClean="0"/>
              <a:t>)*(</a:t>
            </a:r>
            <a:r>
              <a:rPr lang="en-US" i="1" dirty="0" smtClean="0"/>
              <a:t>6x</a:t>
            </a:r>
            <a:r>
              <a:rPr lang="en-US" i="1" baseline="30000" dirty="0" smtClean="0"/>
              <a:t>6</a:t>
            </a:r>
            <a:r>
              <a:rPr lang="en-US" i="1" dirty="0" smtClean="0"/>
              <a:t> + 4x</a:t>
            </a:r>
            <a:r>
              <a:rPr lang="en-US" i="1" baseline="30000" dirty="0" smtClean="0"/>
              <a:t>3</a:t>
            </a:r>
            <a:r>
              <a:rPr lang="en-US" dirty="0" smtClean="0"/>
              <a:t>) = </a:t>
            </a:r>
            <a:r>
              <a:rPr lang="en-US" i="1" dirty="0" smtClean="0"/>
              <a:t>6x</a:t>
            </a:r>
            <a:r>
              <a:rPr lang="en-US" i="1" baseline="30000" dirty="0" smtClean="0"/>
              <a:t>11</a:t>
            </a:r>
            <a:r>
              <a:rPr lang="en-US" i="1" dirty="0" smtClean="0"/>
              <a:t> + 7x</a:t>
            </a:r>
            <a:r>
              <a:rPr lang="en-US" i="1" baseline="30000" dirty="0" smtClean="0"/>
              <a:t>9</a:t>
            </a:r>
            <a:r>
              <a:rPr lang="en-US" i="1" dirty="0" smtClean="0"/>
              <a:t> + 4x</a:t>
            </a:r>
            <a:r>
              <a:rPr lang="en-US" i="1" baseline="30000" dirty="0" smtClean="0"/>
              <a:t>8</a:t>
            </a:r>
            <a:r>
              <a:rPr lang="en-US" i="1" dirty="0" smtClean="0"/>
              <a:t> + 3x</a:t>
            </a:r>
            <a:r>
              <a:rPr lang="en-US" i="1" baseline="30000" dirty="0" smtClean="0"/>
              <a:t>6</a:t>
            </a:r>
            <a:r>
              <a:rPr lang="en-US" i="1" dirty="0" smtClean="0"/>
              <a:t> + 5x</a:t>
            </a:r>
            <a:r>
              <a:rPr lang="en-US" i="1" baseline="30000" dirty="0" smtClean="0"/>
              <a:t>3</a:t>
            </a:r>
            <a:endParaRPr lang="en-US" dirty="0" smtClean="0"/>
          </a:p>
          <a:p>
            <a:pPr lvl="0"/>
            <a:r>
              <a:rPr lang="en-US" dirty="0" smtClean="0"/>
              <a:t>(3x</a:t>
            </a:r>
            <a:r>
              <a:rPr lang="en-US" baseline="30000" dirty="0" smtClean="0"/>
              <a:t>6</a:t>
            </a:r>
            <a:r>
              <a:rPr lang="en-US" dirty="0" smtClean="0"/>
              <a:t> + 7x</a:t>
            </a:r>
            <a:r>
              <a:rPr lang="en-US" baseline="30000" dirty="0" smtClean="0"/>
              <a:t>4</a:t>
            </a:r>
            <a:r>
              <a:rPr lang="en-US" dirty="0" smtClean="0"/>
              <a:t> + 4x</a:t>
            </a:r>
            <a:r>
              <a:rPr lang="en-US" baseline="30000" dirty="0" smtClean="0"/>
              <a:t>3</a:t>
            </a:r>
            <a:r>
              <a:rPr lang="en-US" dirty="0" smtClean="0"/>
              <a:t> + 5) ÷ (x</a:t>
            </a:r>
            <a:r>
              <a:rPr lang="en-US" baseline="30000" dirty="0" smtClean="0"/>
              <a:t>4</a:t>
            </a:r>
            <a:r>
              <a:rPr lang="en-US" dirty="0" smtClean="0"/>
              <a:t> + 3x</a:t>
            </a:r>
            <a:r>
              <a:rPr lang="en-US" baseline="30000" dirty="0" smtClean="0"/>
              <a:t>3</a:t>
            </a:r>
            <a:r>
              <a:rPr lang="en-US" dirty="0" smtClean="0"/>
              <a:t> + 4) = 3x</a:t>
            </a:r>
            <a:r>
              <a:rPr lang="en-US" baseline="30000" dirty="0" smtClean="0"/>
              <a:t>2</a:t>
            </a:r>
            <a:r>
              <a:rPr lang="en-US" dirty="0" smtClean="0"/>
              <a:t> + 3x + 3 with remainder x</a:t>
            </a:r>
            <a:r>
              <a:rPr lang="en-US" baseline="30000" dirty="0" smtClean="0"/>
              <a:t>3</a:t>
            </a:r>
            <a:r>
              <a:rPr lang="en-US" dirty="0" smtClean="0"/>
              <a:t> + 10x</a:t>
            </a:r>
            <a:r>
              <a:rPr lang="en-US" baseline="30000" dirty="0" smtClean="0"/>
              <a:t>2</a:t>
            </a:r>
            <a:r>
              <a:rPr lang="en-US" dirty="0" smtClean="0"/>
              <a:t> + 4x +1</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For </a:t>
            </a:r>
            <a:r>
              <a:rPr lang="en-US" i="1" dirty="0" smtClean="0">
                <a:solidFill>
                  <a:srgbClr val="FF0000"/>
                </a:solidFill>
              </a:rPr>
              <a:t>n</a:t>
            </a:r>
            <a:r>
              <a:rPr lang="en-US" dirty="0" smtClean="0">
                <a:solidFill>
                  <a:srgbClr val="FF0000"/>
                </a:solidFill>
              </a:rPr>
              <a:t> &gt; 1, the elements of </a:t>
            </a:r>
            <a:r>
              <a:rPr lang="en-US" i="1" dirty="0" smtClean="0">
                <a:solidFill>
                  <a:srgbClr val="FF0000"/>
                </a:solidFill>
              </a:rPr>
              <a:t>GF</a:t>
            </a:r>
            <a:r>
              <a:rPr lang="en-US" dirty="0" smtClean="0">
                <a:solidFill>
                  <a:srgbClr val="FF0000"/>
                </a:solidFill>
              </a:rPr>
              <a:t>(</a:t>
            </a:r>
            <a:r>
              <a:rPr lang="en-US" i="1" dirty="0" err="1" smtClean="0">
                <a:solidFill>
                  <a:srgbClr val="FF0000"/>
                </a:solidFill>
              </a:rPr>
              <a:t>p</a:t>
            </a:r>
            <a:r>
              <a:rPr lang="en-US" i="1" baseline="30000" dirty="0" err="1" smtClean="0">
                <a:solidFill>
                  <a:srgbClr val="FF0000"/>
                </a:solidFill>
              </a:rPr>
              <a:t>n</a:t>
            </a:r>
            <a:r>
              <a:rPr lang="en-US" dirty="0" smtClean="0">
                <a:solidFill>
                  <a:srgbClr val="FF0000"/>
                </a:solidFill>
              </a:rPr>
              <a:t>) are </a:t>
            </a:r>
            <a:r>
              <a:rPr lang="en-US" b="1" dirty="0" smtClean="0">
                <a:solidFill>
                  <a:srgbClr val="FF0000"/>
                </a:solidFill>
              </a:rPr>
              <a:t>polynomials</a:t>
            </a:r>
            <a:r>
              <a:rPr lang="en-US" dirty="0" smtClean="0">
                <a:solidFill>
                  <a:srgbClr val="FF0000"/>
                </a:solidFill>
              </a:rPr>
              <a:t> of degree </a:t>
            </a:r>
            <a:r>
              <a:rPr lang="en-US" i="1" dirty="0" smtClean="0">
                <a:solidFill>
                  <a:srgbClr val="FF0000"/>
                </a:solidFill>
              </a:rPr>
              <a:t>n</a:t>
            </a:r>
            <a:r>
              <a:rPr lang="en-US" dirty="0" smtClean="0">
                <a:solidFill>
                  <a:srgbClr val="FF0000"/>
                </a:solidFill>
              </a:rPr>
              <a:t>-1 with coefficients coming from </a:t>
            </a:r>
            <a:r>
              <a:rPr lang="en-US" i="1" dirty="0" smtClean="0">
                <a:solidFill>
                  <a:srgbClr val="FF0000"/>
                </a:solidFill>
              </a:rPr>
              <a:t>GF</a:t>
            </a:r>
            <a:r>
              <a:rPr lang="en-US" dirty="0" smtClean="0">
                <a:solidFill>
                  <a:srgbClr val="FF0000"/>
                </a:solidFill>
              </a:rPr>
              <a:t>(</a:t>
            </a:r>
            <a:r>
              <a:rPr lang="en-US" i="1" dirty="0" err="1" smtClean="0">
                <a:solidFill>
                  <a:srgbClr val="FF0000"/>
                </a:solidFill>
              </a:rPr>
              <a:t>p</a:t>
            </a:r>
            <a:r>
              <a:rPr lang="en-US" i="1" baseline="30000" dirty="0" err="1" smtClean="0">
                <a:solidFill>
                  <a:srgbClr val="FF0000"/>
                </a:solidFill>
              </a:rPr>
              <a:t>n</a:t>
            </a:r>
            <a:r>
              <a:rPr lang="en-US" dirty="0" smtClean="0">
                <a:solidFill>
                  <a:srgbClr val="FF0000"/>
                </a:solidFill>
              </a:rPr>
              <a:t>). </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sz="4000" b="1" i="1" dirty="0" smtClean="0"/>
              <a:t>GF</a:t>
            </a:r>
            <a:r>
              <a:rPr lang="en-US" sz="4000" b="1" dirty="0" smtClean="0"/>
              <a:t>(</a:t>
            </a:r>
            <a:r>
              <a:rPr lang="en-US" sz="4000" b="1" i="1" dirty="0" smtClean="0"/>
              <a:t>2</a:t>
            </a:r>
            <a:r>
              <a:rPr lang="en-US" sz="4000" b="1" i="1" baseline="30000" dirty="0" smtClean="0"/>
              <a:t>n</a:t>
            </a:r>
            <a:r>
              <a:rPr lang="en-US" sz="4000" b="1" dirty="0" smtClean="0"/>
              <a:t>)</a:t>
            </a:r>
          </a:p>
          <a:p>
            <a:pPr>
              <a:buFont typeface="Arial" pitchFamily="34" charset="0"/>
              <a:buChar char="•"/>
            </a:pPr>
            <a:r>
              <a:rPr lang="en-US" sz="4000" dirty="0" smtClean="0">
                <a:solidFill>
                  <a:srgbClr val="FF0000"/>
                </a:solidFill>
              </a:rPr>
              <a:t>Finite fields of order 2</a:t>
            </a:r>
            <a:r>
              <a:rPr lang="en-US" sz="4000" baseline="30000" dirty="0" smtClean="0">
                <a:solidFill>
                  <a:srgbClr val="FF0000"/>
                </a:solidFill>
              </a:rPr>
              <a:t>n</a:t>
            </a:r>
            <a:r>
              <a:rPr lang="en-US" sz="4000" dirty="0" smtClean="0">
                <a:solidFill>
                  <a:srgbClr val="FF0000"/>
                </a:solidFill>
              </a:rPr>
              <a:t> are called binary fields</a:t>
            </a:r>
            <a:r>
              <a:rPr lang="en-US" sz="4000" dirty="0" smtClean="0"/>
              <a:t> or characteristic-two finite fields.</a:t>
            </a:r>
          </a:p>
          <a:p>
            <a:pPr>
              <a:buFont typeface="Arial" pitchFamily="34" charset="0"/>
              <a:buChar char="•"/>
            </a:pPr>
            <a:r>
              <a:rPr lang="en-US" sz="4000" dirty="0" smtClean="0">
                <a:solidFill>
                  <a:srgbClr val="FF0000"/>
                </a:solidFill>
              </a:rPr>
              <a:t>The elements of GF(2</a:t>
            </a:r>
            <a:r>
              <a:rPr lang="en-US" sz="4000" baseline="30000" dirty="0" smtClean="0">
                <a:solidFill>
                  <a:srgbClr val="FF0000"/>
                </a:solidFill>
              </a:rPr>
              <a:t>n</a:t>
            </a:r>
            <a:r>
              <a:rPr lang="en-US" sz="4000" dirty="0" smtClean="0">
                <a:solidFill>
                  <a:srgbClr val="FF0000"/>
                </a:solidFill>
              </a:rPr>
              <a:t>) are binary polynomials, i.e. polynomials whose coefficients are either 0 or 1</a:t>
            </a:r>
            <a:r>
              <a:rPr lang="en-US" sz="4000" dirty="0" smtClean="0"/>
              <a:t>.</a:t>
            </a:r>
          </a:p>
          <a:p>
            <a:pPr>
              <a:buNone/>
            </a:pP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For example, </a:t>
            </a:r>
            <a:r>
              <a:rPr lang="en-US" i="1" dirty="0" smtClean="0">
                <a:solidFill>
                  <a:srgbClr val="FF0000"/>
                </a:solidFill>
              </a:rPr>
              <a:t>GF</a:t>
            </a:r>
            <a:r>
              <a:rPr lang="en-US" dirty="0" smtClean="0">
                <a:solidFill>
                  <a:srgbClr val="FF0000"/>
                </a:solidFill>
              </a:rPr>
              <a:t>(2</a:t>
            </a:r>
            <a:r>
              <a:rPr lang="en-US" baseline="30000" dirty="0" smtClean="0">
                <a:solidFill>
                  <a:srgbClr val="FF0000"/>
                </a:solidFill>
              </a:rPr>
              <a:t>3</a:t>
            </a:r>
            <a:r>
              <a:rPr lang="en-US" dirty="0" smtClean="0">
                <a:solidFill>
                  <a:srgbClr val="FF0000"/>
                </a:solidFill>
              </a:rPr>
              <a:t>) contains 8 element {0, 1, x, x+1, x</a:t>
            </a:r>
            <a:r>
              <a:rPr lang="en-US" baseline="30000" dirty="0" smtClean="0">
                <a:solidFill>
                  <a:srgbClr val="FF0000"/>
                </a:solidFill>
              </a:rPr>
              <a:t>2</a:t>
            </a:r>
            <a:r>
              <a:rPr lang="en-US" dirty="0" smtClean="0">
                <a:solidFill>
                  <a:srgbClr val="FF0000"/>
                </a:solidFill>
              </a:rPr>
              <a:t>, x</a:t>
            </a:r>
            <a:r>
              <a:rPr lang="en-US" baseline="30000" dirty="0" smtClean="0">
                <a:solidFill>
                  <a:srgbClr val="FF0000"/>
                </a:solidFill>
              </a:rPr>
              <a:t>2</a:t>
            </a:r>
            <a:r>
              <a:rPr lang="en-US" dirty="0" smtClean="0">
                <a:solidFill>
                  <a:srgbClr val="FF0000"/>
                </a:solidFill>
              </a:rPr>
              <a:t>+1, x</a:t>
            </a:r>
            <a:r>
              <a:rPr lang="en-US" baseline="30000" dirty="0" smtClean="0">
                <a:solidFill>
                  <a:srgbClr val="FF0000"/>
                </a:solidFill>
              </a:rPr>
              <a:t>2</a:t>
            </a:r>
            <a:r>
              <a:rPr lang="en-US" dirty="0" smtClean="0">
                <a:solidFill>
                  <a:srgbClr val="FF0000"/>
                </a:solidFill>
              </a:rPr>
              <a:t>+x, x</a:t>
            </a:r>
            <a:r>
              <a:rPr lang="en-US" baseline="30000" dirty="0" smtClean="0">
                <a:solidFill>
                  <a:srgbClr val="FF0000"/>
                </a:solidFill>
              </a:rPr>
              <a:t>2</a:t>
            </a:r>
            <a:r>
              <a:rPr lang="en-US" dirty="0" smtClean="0">
                <a:solidFill>
                  <a:srgbClr val="FF0000"/>
                </a:solidFill>
              </a:rPr>
              <a:t>+x+1}.</a:t>
            </a:r>
            <a:r>
              <a:rPr lang="en-US" dirty="0" smtClean="0"/>
              <a:t> </a:t>
            </a:r>
          </a:p>
          <a:p>
            <a:r>
              <a:rPr lang="en-US" dirty="0" smtClean="0"/>
              <a:t>x+1 is actually 0x</a:t>
            </a:r>
            <a:r>
              <a:rPr lang="en-US" baseline="30000" dirty="0" smtClean="0"/>
              <a:t>2</a:t>
            </a:r>
            <a:r>
              <a:rPr lang="en-US" dirty="0" smtClean="0"/>
              <a:t>+1x+1, so it can be represented as a bit string 011. </a:t>
            </a:r>
          </a:p>
          <a:p>
            <a:r>
              <a:rPr lang="en-US" dirty="0" smtClean="0"/>
              <a:t>Similarly, x</a:t>
            </a:r>
            <a:r>
              <a:rPr lang="en-US" baseline="30000" dirty="0" smtClean="0"/>
              <a:t>2</a:t>
            </a:r>
            <a:r>
              <a:rPr lang="en-US" dirty="0" smtClean="0"/>
              <a:t>+x = 1x</a:t>
            </a:r>
            <a:r>
              <a:rPr lang="en-US" baseline="30000" dirty="0" smtClean="0"/>
              <a:t>2</a:t>
            </a:r>
            <a:r>
              <a:rPr lang="en-US" dirty="0" smtClean="0"/>
              <a:t>+1x+0, so it can be represented as 110.</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In modulo 2 </a:t>
            </a:r>
            <a:r>
              <a:rPr lang="en-US" dirty="0" err="1" smtClean="0">
                <a:solidFill>
                  <a:srgbClr val="FF0000"/>
                </a:solidFill>
              </a:rPr>
              <a:t>arithmetics</a:t>
            </a:r>
            <a:r>
              <a:rPr lang="en-US" dirty="0" smtClean="0">
                <a:solidFill>
                  <a:srgbClr val="FF0000"/>
                </a:solidFill>
              </a:rPr>
              <a:t>, 1+1 ≡ 0 mod 2, 1+0 ≡ 1 mod 2 and 0+0 ≡ 0 mod 2, which coincide with bit-XOR</a:t>
            </a:r>
            <a:r>
              <a:rPr lang="en-US" dirty="0" smtClean="0"/>
              <a:t>, i.e. 1⊕1=0, 1⊕0=1 0⊕0=0. </a:t>
            </a:r>
          </a:p>
          <a:p>
            <a:r>
              <a:rPr lang="en-US" dirty="0" smtClean="0"/>
              <a:t>Therefore for binary polynomials, addition is simply bit-by-bit XOR. </a:t>
            </a:r>
          </a:p>
          <a:p>
            <a:r>
              <a:rPr lang="en-US" dirty="0" smtClean="0">
                <a:solidFill>
                  <a:srgbClr val="FF0000"/>
                </a:solidFill>
              </a:rPr>
              <a:t>Also</a:t>
            </a:r>
            <a:r>
              <a:rPr lang="en-US" dirty="0" smtClean="0"/>
              <a:t>, in modulo 2 </a:t>
            </a:r>
            <a:r>
              <a:rPr lang="en-US" dirty="0" err="1" smtClean="0"/>
              <a:t>arithmetics</a:t>
            </a:r>
            <a:r>
              <a:rPr lang="en-US" dirty="0" smtClean="0"/>
              <a:t>, </a:t>
            </a:r>
            <a:r>
              <a:rPr lang="en-US" dirty="0" smtClean="0">
                <a:solidFill>
                  <a:srgbClr val="FF0000"/>
                </a:solidFill>
              </a:rPr>
              <a:t>-1 ≡ 1 mod 2, so the result of subtraction of elements is the same as addition.</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Following is the example of GF(2</a:t>
            </a:r>
            <a:r>
              <a:rPr lang="en-US" b="1" baseline="30000" dirty="0" smtClean="0"/>
              <a:t>3</a:t>
            </a:r>
            <a:r>
              <a:rPr lang="en-US" b="1" dirty="0" smtClean="0"/>
              <a:t>) Addition Table :</a:t>
            </a:r>
            <a:endParaRPr lang="en-US" dirty="0" smtClean="0"/>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0898" name="Picture 2" descr="Information Security Lab. Dept. of Computer Engineering 87/121 PART I  Symmetric Ciphers CHAPTER 4 Finite Fields 4.1 Groups, Rings, and Fields 4.2  Modular. - ppt download"/>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sz="4800" b="1" dirty="0" smtClean="0"/>
              <a:t>multiplication is a little different</a:t>
            </a:r>
            <a:r>
              <a:rPr lang="en-US" sz="4800" dirty="0" smtClean="0"/>
              <a:t>.</a:t>
            </a:r>
          </a:p>
          <a:p>
            <a:r>
              <a:rPr lang="en-US" sz="4800" dirty="0" smtClean="0">
                <a:solidFill>
                  <a:srgbClr val="FF0000"/>
                </a:solidFill>
              </a:rPr>
              <a:t>In GF(2</a:t>
            </a:r>
            <a:r>
              <a:rPr lang="en-US" sz="4800" baseline="30000" dirty="0" smtClean="0">
                <a:solidFill>
                  <a:srgbClr val="FF0000"/>
                </a:solidFill>
              </a:rPr>
              <a:t>n</a:t>
            </a:r>
            <a:r>
              <a:rPr lang="en-US" sz="4800" dirty="0" smtClean="0">
                <a:solidFill>
                  <a:srgbClr val="FF0000"/>
                </a:solidFill>
              </a:rPr>
              <a:t>), when the degree of the result is more than n-1, it needs to be reduced modulo a </a:t>
            </a:r>
            <a:r>
              <a:rPr lang="en-US" sz="4800" b="1" dirty="0" smtClean="0">
                <a:solidFill>
                  <a:srgbClr val="FF0000"/>
                </a:solidFill>
              </a:rPr>
              <a:t>irreducible/primitive polynomial</a:t>
            </a:r>
            <a:r>
              <a:rPr lang="en-US" sz="4800" b="1" dirty="0" smtClean="0"/>
              <a:t>.</a:t>
            </a:r>
            <a:endParaRPr lang="en-US" sz="48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a:t>
            </a:r>
          </a:p>
        </p:txBody>
      </p:sp>
      <p:pic>
        <p:nvPicPr>
          <p:cNvPr id="4" name="Content Placeholder 3" descr="field1.png"/>
          <p:cNvPicPr>
            <a:picLocks noGrp="1" noChangeAspect="1"/>
          </p:cNvPicPr>
          <p:nvPr>
            <p:ph idx="1"/>
          </p:nvPr>
        </p:nvPicPr>
        <p:blipFill>
          <a:blip r:embed="rId2" cstate="print"/>
          <a:stretch>
            <a:fillRect/>
          </a:stretch>
        </p:blipFill>
        <p:spPr>
          <a:xfrm>
            <a:off x="457200" y="1752601"/>
            <a:ext cx="8229600" cy="4191000"/>
          </a:xfrm>
        </p:spPr>
      </p:pic>
      <p:cxnSp>
        <p:nvCxnSpPr>
          <p:cNvPr id="5" name="Straight Connector 4"/>
          <p:cNvCxnSpPr/>
          <p:nvPr/>
        </p:nvCxnSpPr>
        <p:spPr>
          <a:xfrm flipV="1">
            <a:off x="457200" y="2895600"/>
            <a:ext cx="8229600" cy="7620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57200" y="3352800"/>
            <a:ext cx="7543800" cy="7620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sz="4000" b="1" dirty="0" smtClean="0"/>
              <a:t>Irreducible Polynomial</a:t>
            </a:r>
            <a:endParaRPr lang="en-US" sz="4000" dirty="0" smtClean="0"/>
          </a:p>
          <a:p>
            <a:r>
              <a:rPr lang="en-US" dirty="0" smtClean="0"/>
              <a:t>If a polynomial is </a:t>
            </a:r>
            <a:r>
              <a:rPr lang="en-US" dirty="0" smtClean="0">
                <a:solidFill>
                  <a:srgbClr val="FF0000"/>
                </a:solidFill>
              </a:rPr>
              <a:t>divisible only by itself </a:t>
            </a:r>
            <a:r>
              <a:rPr lang="en-US" dirty="0" smtClean="0"/>
              <a:t>and constants, then we call this polynomial an </a:t>
            </a:r>
            <a:r>
              <a:rPr lang="en-US" b="1" dirty="0" smtClean="0"/>
              <a:t>irreducible polynomial.</a:t>
            </a:r>
            <a:r>
              <a:rPr lang="en-US" dirty="0" smtClean="0"/>
              <a:t> </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Addition in polynomials is as usual, but </a:t>
            </a:r>
          </a:p>
          <a:p>
            <a:r>
              <a:rPr lang="en-US" dirty="0" smtClean="0">
                <a:solidFill>
                  <a:srgbClr val="FF0000"/>
                </a:solidFill>
              </a:rPr>
              <a:t>In multiplication, You pick an irreducible polynomial </a:t>
            </a:r>
            <a:r>
              <a:rPr lang="en-US" i="1" dirty="0" smtClean="0">
                <a:solidFill>
                  <a:srgbClr val="FF0000"/>
                </a:solidFill>
              </a:rPr>
              <a:t>g</a:t>
            </a:r>
            <a:r>
              <a:rPr lang="en-US" dirty="0" smtClean="0">
                <a:solidFill>
                  <a:srgbClr val="FF0000"/>
                </a:solidFill>
              </a:rPr>
              <a:t>(</a:t>
            </a:r>
            <a:r>
              <a:rPr lang="en-US" i="1" dirty="0" smtClean="0">
                <a:solidFill>
                  <a:srgbClr val="FF0000"/>
                </a:solidFill>
              </a:rPr>
              <a:t>x</a:t>
            </a:r>
            <a:r>
              <a:rPr lang="en-US" dirty="0" smtClean="0">
                <a:solidFill>
                  <a:srgbClr val="FF0000"/>
                </a:solidFill>
              </a:rPr>
              <a:t>) of degree n and define multiplication in </a:t>
            </a:r>
            <a:r>
              <a:rPr lang="en-US" i="1" dirty="0" smtClean="0">
                <a:solidFill>
                  <a:srgbClr val="FF0000"/>
                </a:solidFill>
              </a:rPr>
              <a:t>GF</a:t>
            </a:r>
            <a:r>
              <a:rPr lang="en-US" dirty="0" smtClean="0">
                <a:solidFill>
                  <a:srgbClr val="FF0000"/>
                </a:solidFill>
              </a:rPr>
              <a:t>(</a:t>
            </a:r>
            <a:r>
              <a:rPr lang="en-US" i="1" dirty="0" err="1" smtClean="0">
                <a:solidFill>
                  <a:srgbClr val="FF0000"/>
                </a:solidFill>
              </a:rPr>
              <a:t>p</a:t>
            </a:r>
            <a:r>
              <a:rPr lang="en-US" i="1" baseline="30000" dirty="0" err="1" smtClean="0">
                <a:solidFill>
                  <a:srgbClr val="FF0000"/>
                </a:solidFill>
              </a:rPr>
              <a:t>n</a:t>
            </a:r>
            <a:r>
              <a:rPr lang="en-US" dirty="0" smtClean="0">
                <a:solidFill>
                  <a:srgbClr val="FF0000"/>
                </a:solidFill>
              </a:rPr>
              <a:t>) to be the ordinary polynomial product</a:t>
            </a:r>
            <a:r>
              <a:rPr lang="en-US" dirty="0" smtClean="0"/>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4800" b="1" dirty="0" smtClean="0"/>
              <a:t>But, if the product has polynomial with degree greater than </a:t>
            </a:r>
            <a:r>
              <a:rPr lang="en-US" sz="4800" b="1" dirty="0" smtClean="0">
                <a:solidFill>
                  <a:srgbClr val="FF0000"/>
                </a:solidFill>
              </a:rPr>
              <a:t>n-1 ,</a:t>
            </a:r>
            <a:r>
              <a:rPr lang="en-US" sz="4800" b="1" dirty="0" smtClean="0"/>
              <a:t>you take the remainder after dividing by </a:t>
            </a:r>
            <a:r>
              <a:rPr lang="en-US" sz="4800" b="1" i="1" dirty="0" smtClean="0"/>
              <a:t>g</a:t>
            </a:r>
            <a:r>
              <a:rPr lang="en-US" sz="4800" b="1" dirty="0" smtClean="0"/>
              <a:t>(</a:t>
            </a:r>
            <a:r>
              <a:rPr lang="en-US" sz="4800" b="1" i="1" dirty="0" smtClean="0"/>
              <a:t>x</a:t>
            </a:r>
            <a:r>
              <a:rPr lang="en-US" sz="4800" b="1" dirty="0" smtClean="0"/>
              <a:t>). </a:t>
            </a:r>
          </a:p>
          <a:p>
            <a:endParaRPr lang="en-US"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Let’s look </a:t>
            </a:r>
            <a:r>
              <a:rPr lang="en-US" dirty="0" smtClean="0">
                <a:solidFill>
                  <a:srgbClr val="FF0000"/>
                </a:solidFill>
              </a:rPr>
              <a:t>at </a:t>
            </a:r>
            <a:r>
              <a:rPr lang="en-US" i="1" dirty="0" smtClean="0">
                <a:solidFill>
                  <a:srgbClr val="FF0000"/>
                </a:solidFill>
              </a:rPr>
              <a:t>GF</a:t>
            </a:r>
            <a:r>
              <a:rPr lang="en-US" dirty="0" smtClean="0">
                <a:solidFill>
                  <a:srgbClr val="FF0000"/>
                </a:solidFill>
              </a:rPr>
              <a:t>(2</a:t>
            </a:r>
            <a:r>
              <a:rPr lang="en-US" baseline="30000" dirty="0" smtClean="0">
                <a:solidFill>
                  <a:srgbClr val="FF0000"/>
                </a:solidFill>
              </a:rPr>
              <a:t>3</a:t>
            </a:r>
            <a:r>
              <a:rPr lang="en-US" dirty="0" smtClean="0">
                <a:solidFill>
                  <a:srgbClr val="FF0000"/>
                </a:solidFill>
              </a:rPr>
              <a:t>)</a:t>
            </a:r>
            <a:r>
              <a:rPr lang="en-US" dirty="0" smtClean="0"/>
              <a:t>, the field with 8 elements, i.e. 3-bit numbers. </a:t>
            </a:r>
          </a:p>
          <a:p>
            <a:r>
              <a:rPr lang="en-US" dirty="0" smtClean="0">
                <a:solidFill>
                  <a:srgbClr val="FF0000"/>
                </a:solidFill>
              </a:rPr>
              <a:t>We choose </a:t>
            </a:r>
            <a:r>
              <a:rPr lang="en-US" i="1" dirty="0" smtClean="0">
                <a:solidFill>
                  <a:srgbClr val="FF0000"/>
                </a:solidFill>
              </a:rPr>
              <a:t>g</a:t>
            </a:r>
            <a:r>
              <a:rPr lang="en-US" dirty="0" smtClean="0">
                <a:solidFill>
                  <a:srgbClr val="FF0000"/>
                </a:solidFill>
              </a:rPr>
              <a:t>(</a:t>
            </a:r>
            <a:r>
              <a:rPr lang="en-US" i="1" dirty="0" smtClean="0">
                <a:solidFill>
                  <a:srgbClr val="FF0000"/>
                </a:solidFill>
              </a:rPr>
              <a:t>x</a:t>
            </a:r>
            <a:r>
              <a:rPr lang="en-US" dirty="0" smtClean="0">
                <a:solidFill>
                  <a:srgbClr val="FF0000"/>
                </a:solidFill>
              </a:rPr>
              <a:t>) = </a:t>
            </a:r>
            <a:r>
              <a:rPr lang="en-US" i="1" dirty="0" smtClean="0">
                <a:solidFill>
                  <a:srgbClr val="FF0000"/>
                </a:solidFill>
              </a:rPr>
              <a:t>x</a:t>
            </a:r>
            <a:r>
              <a:rPr lang="en-US" dirty="0" smtClean="0">
                <a:solidFill>
                  <a:srgbClr val="FF0000"/>
                </a:solidFill>
              </a:rPr>
              <a:t>³ + </a:t>
            </a:r>
            <a:r>
              <a:rPr lang="en-US" i="1" dirty="0" smtClean="0">
                <a:solidFill>
                  <a:srgbClr val="FF0000"/>
                </a:solidFill>
              </a:rPr>
              <a:t>x</a:t>
            </a:r>
            <a:r>
              <a:rPr lang="en-US" dirty="0" smtClean="0">
                <a:solidFill>
                  <a:srgbClr val="FF0000"/>
                </a:solidFill>
              </a:rPr>
              <a:t> + 1 as our irreducible polynomial</a:t>
            </a:r>
            <a:r>
              <a:rPr lang="en-US" dirty="0" smtClean="0"/>
              <a:t>.</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number </a:t>
            </a:r>
            <a:r>
              <a:rPr lang="en-US" dirty="0" smtClean="0">
                <a:solidFill>
                  <a:srgbClr val="FF0000"/>
                </a:solidFill>
              </a:rPr>
              <a:t>3</a:t>
            </a:r>
            <a:r>
              <a:rPr lang="en-US" dirty="0" smtClean="0"/>
              <a:t> (11</a:t>
            </a:r>
            <a:r>
              <a:rPr lang="en-US" baseline="-25000" dirty="0" smtClean="0"/>
              <a:t>2</a:t>
            </a:r>
            <a:r>
              <a:rPr lang="en-US" dirty="0" smtClean="0"/>
              <a:t>) </a:t>
            </a:r>
            <a:r>
              <a:rPr lang="en-US" dirty="0" smtClean="0">
                <a:solidFill>
                  <a:srgbClr val="FF0000"/>
                </a:solidFill>
              </a:rPr>
              <a:t>corresponds to </a:t>
            </a:r>
            <a:r>
              <a:rPr lang="en-US" dirty="0" smtClean="0"/>
              <a:t>the </a:t>
            </a:r>
            <a:r>
              <a:rPr lang="en-US" dirty="0" smtClean="0">
                <a:solidFill>
                  <a:srgbClr val="FF0000"/>
                </a:solidFill>
              </a:rPr>
              <a:t>polynomial </a:t>
            </a:r>
            <a:r>
              <a:rPr lang="en-US" i="1" dirty="0" smtClean="0">
                <a:solidFill>
                  <a:srgbClr val="FF0000"/>
                </a:solidFill>
              </a:rPr>
              <a:t>x</a:t>
            </a:r>
            <a:r>
              <a:rPr lang="en-US" dirty="0" smtClean="0">
                <a:solidFill>
                  <a:srgbClr val="FF0000"/>
                </a:solidFill>
              </a:rPr>
              <a:t> + 1</a:t>
            </a:r>
            <a:r>
              <a:rPr lang="en-US" dirty="0" smtClean="0"/>
              <a:t>. </a:t>
            </a:r>
          </a:p>
          <a:p>
            <a:r>
              <a:rPr lang="en-US" dirty="0" smtClean="0"/>
              <a:t>The number </a:t>
            </a:r>
            <a:r>
              <a:rPr lang="en-US" dirty="0" smtClean="0">
                <a:solidFill>
                  <a:srgbClr val="FF0000"/>
                </a:solidFill>
              </a:rPr>
              <a:t>5</a:t>
            </a:r>
            <a:r>
              <a:rPr lang="en-US" dirty="0" smtClean="0"/>
              <a:t> (101</a:t>
            </a:r>
            <a:r>
              <a:rPr lang="en-US" baseline="-25000" dirty="0" smtClean="0"/>
              <a:t>2</a:t>
            </a:r>
            <a:r>
              <a:rPr lang="en-US" dirty="0" smtClean="0"/>
              <a:t>) </a:t>
            </a:r>
            <a:r>
              <a:rPr lang="en-US" dirty="0" smtClean="0">
                <a:solidFill>
                  <a:srgbClr val="FF0000"/>
                </a:solidFill>
              </a:rPr>
              <a:t>corresponds to </a:t>
            </a:r>
            <a:r>
              <a:rPr lang="en-US" i="1" dirty="0" smtClean="0">
                <a:solidFill>
                  <a:srgbClr val="FF0000"/>
                </a:solidFill>
              </a:rPr>
              <a:t>x</a:t>
            </a:r>
            <a:r>
              <a:rPr lang="en-US" dirty="0" smtClean="0">
                <a:solidFill>
                  <a:srgbClr val="FF0000"/>
                </a:solidFill>
              </a:rPr>
              <a:t>² + 1</a:t>
            </a:r>
            <a:r>
              <a:rPr lang="en-US" dirty="0" smtClean="0"/>
              <a:t>. </a:t>
            </a:r>
          </a:p>
          <a:p>
            <a:r>
              <a:rPr lang="en-US" dirty="0" smtClean="0"/>
              <a:t>The </a:t>
            </a:r>
            <a:r>
              <a:rPr lang="en-US" dirty="0" smtClean="0">
                <a:solidFill>
                  <a:srgbClr val="FF0000"/>
                </a:solidFill>
              </a:rPr>
              <a:t>sum of 3 and 5 in this field corresponds to </a:t>
            </a:r>
            <a:r>
              <a:rPr lang="en-US" i="1" dirty="0" smtClean="0">
                <a:solidFill>
                  <a:srgbClr val="FF0000"/>
                </a:solidFill>
              </a:rPr>
              <a:t>x</a:t>
            </a:r>
            <a:r>
              <a:rPr lang="en-US" dirty="0" smtClean="0">
                <a:solidFill>
                  <a:srgbClr val="FF0000"/>
                </a:solidFill>
              </a:rPr>
              <a:t>² + </a:t>
            </a:r>
            <a:r>
              <a:rPr lang="en-US" i="1" dirty="0" smtClean="0">
                <a:solidFill>
                  <a:srgbClr val="FF0000"/>
                </a:solidFill>
              </a:rPr>
              <a:t>x</a:t>
            </a:r>
            <a:r>
              <a:rPr lang="en-US" dirty="0" smtClean="0"/>
              <a:t>, </a:t>
            </a:r>
            <a:r>
              <a:rPr lang="en-US" dirty="0" smtClean="0">
                <a:solidFill>
                  <a:srgbClr val="FF0000"/>
                </a:solidFill>
              </a:rPr>
              <a:t>which correspond to 6</a:t>
            </a:r>
            <a:r>
              <a:rPr lang="en-US" dirty="0" smtClean="0"/>
              <a:t>.</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1371600"/>
            <a:ext cx="8686800" cy="5257799"/>
          </a:xfrm>
        </p:spPr>
        <p:txBody>
          <a:bodyPr>
            <a:normAutofit lnSpcReduction="10000"/>
          </a:bodyPr>
          <a:lstStyle/>
          <a:p>
            <a:r>
              <a:rPr lang="en-US" dirty="0" smtClean="0"/>
              <a:t>To compute the </a:t>
            </a:r>
            <a:r>
              <a:rPr lang="en-US" dirty="0" smtClean="0">
                <a:solidFill>
                  <a:srgbClr val="FF0000"/>
                </a:solidFill>
              </a:rPr>
              <a:t>product</a:t>
            </a:r>
            <a:br>
              <a:rPr lang="en-US" dirty="0" smtClean="0">
                <a:solidFill>
                  <a:srgbClr val="FF0000"/>
                </a:solidFill>
              </a:rPr>
            </a:br>
            <a:r>
              <a:rPr lang="en-US" dirty="0" smtClean="0">
                <a:solidFill>
                  <a:srgbClr val="FF0000"/>
                </a:solidFill>
              </a:rPr>
              <a:t> of 5 and 6 in this field, </a:t>
            </a:r>
            <a:br>
              <a:rPr lang="en-US" dirty="0" smtClean="0">
                <a:solidFill>
                  <a:srgbClr val="FF0000"/>
                </a:solidFill>
              </a:rPr>
            </a:br>
            <a:r>
              <a:rPr lang="en-US" dirty="0" smtClean="0">
                <a:solidFill>
                  <a:srgbClr val="FF0000"/>
                </a:solidFill>
              </a:rPr>
              <a:t>we multiply (</a:t>
            </a:r>
            <a:r>
              <a:rPr lang="en-US" i="1" dirty="0" smtClean="0">
                <a:solidFill>
                  <a:srgbClr val="FF0000"/>
                </a:solidFill>
              </a:rPr>
              <a:t>x</a:t>
            </a:r>
            <a:r>
              <a:rPr lang="en-US" dirty="0" smtClean="0">
                <a:solidFill>
                  <a:srgbClr val="FF0000"/>
                </a:solidFill>
              </a:rPr>
              <a:t>² + 1)(</a:t>
            </a:r>
            <a:r>
              <a:rPr lang="en-US" i="1" dirty="0" smtClean="0">
                <a:solidFill>
                  <a:srgbClr val="FF0000"/>
                </a:solidFill>
              </a:rPr>
              <a:t>x</a:t>
            </a:r>
            <a:r>
              <a:rPr lang="en-US" dirty="0" smtClean="0">
                <a:solidFill>
                  <a:srgbClr val="FF0000"/>
                </a:solidFill>
              </a:rPr>
              <a:t>² + </a:t>
            </a:r>
            <a:r>
              <a:rPr lang="en-US" i="1" dirty="0" smtClean="0">
                <a:solidFill>
                  <a:srgbClr val="FF0000"/>
                </a:solidFill>
              </a:rPr>
              <a:t>x</a:t>
            </a:r>
            <a:r>
              <a:rPr lang="en-US" dirty="0" smtClean="0">
                <a:solidFill>
                  <a:srgbClr val="FF0000"/>
                </a:solidFill>
              </a:rPr>
              <a:t>). </a:t>
            </a:r>
          </a:p>
          <a:p>
            <a:r>
              <a:rPr lang="en-US" b="1" smtClean="0">
                <a:solidFill>
                  <a:srgbClr val="FF0000"/>
                </a:solidFill>
              </a:rPr>
              <a:t>Since </a:t>
            </a:r>
            <a:r>
              <a:rPr lang="en-US" b="1" dirty="0" smtClean="0">
                <a:solidFill>
                  <a:srgbClr val="FF0000"/>
                </a:solidFill>
              </a:rPr>
              <a:t>degree is &gt; than </a:t>
            </a:r>
            <a:r>
              <a:rPr lang="en-US" b="1" smtClean="0">
                <a:solidFill>
                  <a:srgbClr val="FF0000"/>
                </a:solidFill>
              </a:rPr>
              <a:t/>
            </a:r>
            <a:br>
              <a:rPr lang="en-US" b="1" smtClean="0">
                <a:solidFill>
                  <a:srgbClr val="FF0000"/>
                </a:solidFill>
              </a:rPr>
            </a:br>
            <a:r>
              <a:rPr lang="en-US" b="1" smtClean="0">
                <a:solidFill>
                  <a:srgbClr val="FF0000"/>
                </a:solidFill>
              </a:rPr>
              <a:t>n-1, </a:t>
            </a:r>
            <a:r>
              <a:rPr lang="en-US" dirty="0" smtClean="0"/>
              <a:t>we </a:t>
            </a:r>
            <a:r>
              <a:rPr lang="en-US" dirty="0" smtClean="0">
                <a:solidFill>
                  <a:srgbClr val="FF0000"/>
                </a:solidFill>
              </a:rPr>
              <a:t>divide the </a:t>
            </a:r>
            <a:br>
              <a:rPr lang="en-US" dirty="0" smtClean="0">
                <a:solidFill>
                  <a:srgbClr val="FF0000"/>
                </a:solidFill>
              </a:rPr>
            </a:br>
            <a:r>
              <a:rPr lang="en-US" dirty="0" smtClean="0">
                <a:solidFill>
                  <a:srgbClr val="FF0000"/>
                </a:solidFill>
              </a:rPr>
              <a:t>product by </a:t>
            </a:r>
            <a:r>
              <a:rPr lang="en-US" i="1" dirty="0" smtClean="0">
                <a:solidFill>
                  <a:srgbClr val="FF0000"/>
                </a:solidFill>
              </a:rPr>
              <a:t>x</a:t>
            </a:r>
            <a:r>
              <a:rPr lang="en-US" dirty="0" smtClean="0">
                <a:solidFill>
                  <a:srgbClr val="FF0000"/>
                </a:solidFill>
              </a:rPr>
              <a:t>³ + </a:t>
            </a:r>
            <a:r>
              <a:rPr lang="en-US" i="1" dirty="0" smtClean="0">
                <a:solidFill>
                  <a:srgbClr val="FF0000"/>
                </a:solidFill>
              </a:rPr>
              <a:t>x</a:t>
            </a:r>
            <a:r>
              <a:rPr lang="en-US" dirty="0" smtClean="0">
                <a:solidFill>
                  <a:srgbClr val="FF0000"/>
                </a:solidFill>
              </a:rPr>
              <a:t> + 1</a:t>
            </a:r>
            <a:r>
              <a:rPr lang="en-US" dirty="0" smtClean="0"/>
              <a:t>, </a:t>
            </a:r>
            <a:br>
              <a:rPr lang="en-US" dirty="0" smtClean="0"/>
            </a:br>
            <a:r>
              <a:rPr lang="en-US" dirty="0" smtClean="0"/>
              <a:t>working mod 2, </a:t>
            </a:r>
            <a:r>
              <a:rPr lang="en-US" dirty="0" smtClean="0">
                <a:solidFill>
                  <a:srgbClr val="FF0000"/>
                </a:solidFill>
              </a:rPr>
              <a:t>we get </a:t>
            </a:r>
            <a:r>
              <a:rPr lang="en-US" dirty="0" smtClean="0"/>
              <a:t>a </a:t>
            </a:r>
            <a:br>
              <a:rPr lang="en-US" dirty="0" smtClean="0"/>
            </a:br>
            <a:r>
              <a:rPr lang="en-US" dirty="0" smtClean="0">
                <a:solidFill>
                  <a:srgbClr val="FF0000"/>
                </a:solidFill>
              </a:rPr>
              <a:t>remainder of </a:t>
            </a:r>
            <a:r>
              <a:rPr lang="en-US" i="1" dirty="0" smtClean="0">
                <a:solidFill>
                  <a:srgbClr val="FF0000"/>
                </a:solidFill>
              </a:rPr>
              <a:t>x</a:t>
            </a:r>
            <a:r>
              <a:rPr lang="en-US" dirty="0" smtClean="0">
                <a:solidFill>
                  <a:srgbClr val="FF0000"/>
                </a:solidFill>
              </a:rPr>
              <a:t> + 1</a:t>
            </a:r>
            <a:r>
              <a:rPr lang="en-US" dirty="0" smtClean="0"/>
              <a:t>, </a:t>
            </a:r>
            <a:br>
              <a:rPr lang="en-US" dirty="0" smtClean="0"/>
            </a:br>
            <a:r>
              <a:rPr lang="en-US" dirty="0" smtClean="0"/>
              <a:t>which corresponds to 3. </a:t>
            </a:r>
          </a:p>
          <a:p>
            <a:r>
              <a:rPr lang="en-US" dirty="0" smtClean="0">
                <a:solidFill>
                  <a:srgbClr val="FF0000"/>
                </a:solidFill>
              </a:rPr>
              <a:t>So in this field, </a:t>
            </a:r>
            <a:br>
              <a:rPr lang="en-US" dirty="0" smtClean="0">
                <a:solidFill>
                  <a:srgbClr val="FF0000"/>
                </a:solidFill>
              </a:rPr>
            </a:br>
            <a:r>
              <a:rPr lang="en-US" dirty="0" smtClean="0">
                <a:solidFill>
                  <a:srgbClr val="FF0000"/>
                </a:solidFill>
              </a:rPr>
              <a:t>5 times 6 equals 3</a:t>
            </a:r>
            <a:r>
              <a:rPr lang="en-US" dirty="0" smtClean="0"/>
              <a:t>.</a:t>
            </a:r>
          </a:p>
          <a:p>
            <a:endParaRPr lang="en-US" dirty="0"/>
          </a:p>
        </p:txBody>
      </p:sp>
      <p:pic>
        <p:nvPicPr>
          <p:cNvPr id="4" name="Picture 3" descr="1669956000967.jpg"/>
          <p:cNvPicPr>
            <a:picLocks noChangeAspect="1"/>
          </p:cNvPicPr>
          <p:nvPr/>
        </p:nvPicPr>
        <p:blipFill>
          <a:blip r:embed="rId2" cstate="print"/>
          <a:stretch>
            <a:fillRect/>
          </a:stretch>
        </p:blipFill>
        <p:spPr>
          <a:xfrm>
            <a:off x="4724400" y="1524000"/>
            <a:ext cx="4419600" cy="51354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Finite Fields of the Form GF(2n)"/>
          <p:cNvPicPr>
            <a:picLocks noChangeAspect="1" noChangeArrowheads="1"/>
          </p:cNvPicPr>
          <p:nvPr/>
        </p:nvPicPr>
        <p:blipFill>
          <a:blip r:embed="rId2"/>
          <a:srcRect/>
          <a:stretch>
            <a:fillRect/>
          </a:stretch>
        </p:blipFill>
        <p:spPr bwMode="auto">
          <a:xfrm>
            <a:off x="66675" y="1066800"/>
            <a:ext cx="8924925" cy="48768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Z</a:t>
            </a:r>
            <a:r>
              <a:rPr lang="en-US" baseline="-25000" dirty="0" smtClean="0"/>
              <a:t>8</a:t>
            </a:r>
            <a:r>
              <a:rPr lang="en-US" dirty="0" smtClean="0"/>
              <a:t> a Field before???</a:t>
            </a:r>
            <a:endParaRPr lang="en-US" dirty="0"/>
          </a:p>
        </p:txBody>
      </p:sp>
      <p:pic>
        <p:nvPicPr>
          <p:cNvPr id="4" name="Content Placeholder 3" descr="download (1).png"/>
          <p:cNvPicPr>
            <a:picLocks noGrp="1" noChangeAspect="1"/>
          </p:cNvPicPr>
          <p:nvPr>
            <p:ph idx="1"/>
          </p:nvPr>
        </p:nvPicPr>
        <p:blipFill>
          <a:blip r:embed="rId2"/>
          <a:stretch>
            <a:fillRect/>
          </a:stretch>
        </p:blipFill>
        <p:spPr>
          <a:xfrm>
            <a:off x="1624627" y="2057400"/>
            <a:ext cx="5461973" cy="3762693"/>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Example 1.</a:t>
            </a:r>
            <a:r>
              <a:rPr lang="en-US" dirty="0" smtClean="0"/>
              <a:t> For </a:t>
            </a:r>
            <a:r>
              <a:rPr lang="en-US" i="1" dirty="0" smtClean="0"/>
              <a:t>a</a:t>
            </a:r>
            <a:r>
              <a:rPr lang="en-US" dirty="0" smtClean="0"/>
              <a:t>=</a:t>
            </a:r>
            <a:r>
              <a:rPr lang="en-US" i="1" dirty="0" smtClean="0"/>
              <a:t>x</a:t>
            </a:r>
            <a:r>
              <a:rPr lang="en-US" dirty="0" smtClean="0"/>
              <a:t>²+</a:t>
            </a:r>
            <a:r>
              <a:rPr lang="en-US" i="1" dirty="0" smtClean="0"/>
              <a:t>x</a:t>
            </a:r>
            <a:r>
              <a:rPr lang="en-US" dirty="0" smtClean="0"/>
              <a:t>+1 (7–111</a:t>
            </a:r>
            <a:r>
              <a:rPr lang="en-US" baseline="-25000" dirty="0" smtClean="0"/>
              <a:t>2</a:t>
            </a:r>
            <a:r>
              <a:rPr lang="en-US" dirty="0" smtClean="0"/>
              <a:t>) and </a:t>
            </a:r>
            <a:r>
              <a:rPr lang="en-US" i="1" dirty="0" smtClean="0"/>
              <a:t>b</a:t>
            </a:r>
            <a:r>
              <a:rPr lang="en-US" dirty="0" smtClean="0"/>
              <a:t>=</a:t>
            </a:r>
            <a:r>
              <a:rPr lang="en-US" i="1" dirty="0" smtClean="0"/>
              <a:t>x</a:t>
            </a:r>
            <a:r>
              <a:rPr lang="en-US" dirty="0" smtClean="0"/>
              <a:t>+1 (3–011</a:t>
            </a:r>
            <a:r>
              <a:rPr lang="en-US" baseline="-25000" dirty="0" smtClean="0"/>
              <a:t>2</a:t>
            </a:r>
            <a:r>
              <a:rPr lang="en-US" dirty="0" smtClean="0"/>
              <a:t>) with a primitive of </a:t>
            </a:r>
            <a:r>
              <a:rPr lang="en-US" i="1" dirty="0" smtClean="0"/>
              <a:t>x</a:t>
            </a:r>
            <a:r>
              <a:rPr lang="en-US" dirty="0" smtClean="0"/>
              <a:t>⁴+</a:t>
            </a:r>
            <a:r>
              <a:rPr lang="en-US" i="1" dirty="0" smtClean="0"/>
              <a:t>x</a:t>
            </a:r>
            <a:r>
              <a:rPr lang="en-US" dirty="0" smtClean="0"/>
              <a:t>+1  over (GF(2⁴)):</a:t>
            </a:r>
            <a:br>
              <a:rPr lang="en-US" dirty="0" smtClean="0"/>
            </a:br>
            <a:endParaRPr lang="en-US" dirty="0" smtClean="0"/>
          </a:p>
          <a:p>
            <a:r>
              <a:rPr lang="en-US" i="1" dirty="0" smtClean="0"/>
              <a:t>Add</a:t>
            </a:r>
            <a:r>
              <a:rPr lang="en-US" dirty="0" smtClean="0"/>
              <a:t>=(</a:t>
            </a:r>
            <a:r>
              <a:rPr lang="en-US" i="1" dirty="0" smtClean="0"/>
              <a:t>x</a:t>
            </a:r>
            <a:r>
              <a:rPr lang="en-US" dirty="0" smtClean="0"/>
              <a:t>²+</a:t>
            </a:r>
            <a:r>
              <a:rPr lang="en-US" i="1" dirty="0" smtClean="0"/>
              <a:t>x</a:t>
            </a:r>
            <a:r>
              <a:rPr lang="en-US" dirty="0" smtClean="0"/>
              <a:t>+1)+(</a:t>
            </a:r>
            <a:r>
              <a:rPr lang="en-US" i="1" dirty="0" smtClean="0"/>
              <a:t>x</a:t>
            </a:r>
            <a:r>
              <a:rPr lang="en-US" dirty="0" smtClean="0"/>
              <a:t>+1)=</a:t>
            </a:r>
            <a:r>
              <a:rPr lang="en-US" i="1" dirty="0" smtClean="0"/>
              <a:t>x</a:t>
            </a:r>
            <a:r>
              <a:rPr lang="en-US" dirty="0" smtClean="0"/>
              <a:t>² 	(4–100</a:t>
            </a:r>
            <a:r>
              <a:rPr lang="en-US" baseline="-25000" dirty="0" smtClean="0"/>
              <a:t>2</a:t>
            </a:r>
            <a:r>
              <a:rPr lang="en-US" dirty="0" smtClean="0"/>
              <a:t>)</a:t>
            </a:r>
            <a:br>
              <a:rPr lang="en-US" dirty="0" smtClean="0"/>
            </a:br>
            <a:endParaRPr lang="en-US" dirty="0" smtClean="0"/>
          </a:p>
          <a:p>
            <a:r>
              <a:rPr lang="en-US" i="1" dirty="0" err="1" smtClean="0"/>
              <a:t>Mult</a:t>
            </a:r>
            <a:r>
              <a:rPr lang="en-US" dirty="0" smtClean="0"/>
              <a:t>=(</a:t>
            </a:r>
            <a:r>
              <a:rPr lang="en-US" i="1" dirty="0" smtClean="0"/>
              <a:t>x</a:t>
            </a:r>
            <a:r>
              <a:rPr lang="en-US" dirty="0" smtClean="0"/>
              <a:t>²+</a:t>
            </a:r>
            <a:r>
              <a:rPr lang="en-US" i="1" dirty="0" smtClean="0"/>
              <a:t>x</a:t>
            </a:r>
            <a:r>
              <a:rPr lang="en-US" dirty="0" smtClean="0"/>
              <a:t>+1)×(</a:t>
            </a:r>
            <a:r>
              <a:rPr lang="en-US" i="1" dirty="0" smtClean="0"/>
              <a:t>x</a:t>
            </a:r>
            <a:r>
              <a:rPr lang="en-US" dirty="0" smtClean="0"/>
              <a:t>+1)=</a:t>
            </a:r>
            <a:r>
              <a:rPr lang="en-US" i="1" dirty="0" smtClean="0"/>
              <a:t>x</a:t>
            </a:r>
            <a:r>
              <a:rPr lang="en-US" dirty="0" smtClean="0"/>
              <a:t>³+</a:t>
            </a:r>
            <a:r>
              <a:rPr lang="en-US" i="1" dirty="0" smtClean="0"/>
              <a:t>x</a:t>
            </a:r>
            <a:r>
              <a:rPr lang="en-US" dirty="0" smtClean="0"/>
              <a:t>²+</a:t>
            </a:r>
            <a:r>
              <a:rPr lang="en-US" i="1" dirty="0" smtClean="0"/>
              <a:t>x</a:t>
            </a:r>
            <a:r>
              <a:rPr lang="en-US" dirty="0" smtClean="0"/>
              <a:t>²+</a:t>
            </a:r>
            <a:r>
              <a:rPr lang="en-US" i="1" dirty="0" smtClean="0"/>
              <a:t>x</a:t>
            </a:r>
            <a:r>
              <a:rPr lang="en-US" dirty="0" smtClean="0"/>
              <a:t>+</a:t>
            </a:r>
            <a:r>
              <a:rPr lang="en-US" i="1" dirty="0" smtClean="0"/>
              <a:t>x</a:t>
            </a:r>
            <a:r>
              <a:rPr lang="en-US" dirty="0" smtClean="0"/>
              <a:t>+1=</a:t>
            </a:r>
            <a:r>
              <a:rPr lang="en-US" i="1" dirty="0" smtClean="0"/>
              <a:t>x</a:t>
            </a:r>
            <a:r>
              <a:rPr lang="en-US" dirty="0" smtClean="0"/>
              <a:t>³+1  (9–1001</a:t>
            </a:r>
            <a:r>
              <a:rPr lang="en-US" baseline="-25000" dirty="0" smtClean="0"/>
              <a:t>2</a:t>
            </a:r>
            <a:r>
              <a:rPr lang="en-US" dirty="0" smtClean="0"/>
              <a:t>)</a:t>
            </a:r>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As we are using modulo 2 addition, then </a:t>
            </a:r>
            <a:r>
              <a:rPr lang="en-US" i="1" dirty="0" err="1" smtClean="0"/>
              <a:t>x</a:t>
            </a:r>
            <a:r>
              <a:rPr lang="en-US" dirty="0" err="1" smtClean="0"/>
              <a:t>+</a:t>
            </a:r>
            <a:r>
              <a:rPr lang="en-US" i="1" dirty="0" err="1" smtClean="0"/>
              <a:t>x</a:t>
            </a:r>
            <a:r>
              <a:rPr lang="en-US" dirty="0" smtClean="0"/>
              <a:t>=0 and </a:t>
            </a:r>
            <a:r>
              <a:rPr lang="en-US" i="1" dirty="0" smtClean="0"/>
              <a:t>x</a:t>
            </a:r>
            <a:r>
              <a:rPr lang="en-US" dirty="0" smtClean="0"/>
              <a:t>²+</a:t>
            </a:r>
            <a:r>
              <a:rPr lang="en-US" i="1" dirty="0" smtClean="0"/>
              <a:t>x</a:t>
            </a:r>
            <a:r>
              <a:rPr lang="en-US" dirty="0" smtClean="0"/>
              <a:t>²=0. </a:t>
            </a:r>
          </a:p>
          <a:p>
            <a:r>
              <a:rPr lang="en-US" dirty="0" smtClean="0"/>
              <a:t>As the </a:t>
            </a:r>
            <a:r>
              <a:rPr lang="en-US" dirty="0" smtClean="0">
                <a:solidFill>
                  <a:srgbClr val="FF0000"/>
                </a:solidFill>
              </a:rPr>
              <a:t>power of the multiplication is not greater than </a:t>
            </a:r>
            <a:r>
              <a:rPr lang="en-US" i="1" dirty="0" smtClean="0">
                <a:solidFill>
                  <a:srgbClr val="FF0000"/>
                </a:solidFill>
              </a:rPr>
              <a:t>x</a:t>
            </a:r>
            <a:r>
              <a:rPr lang="en-US" dirty="0" smtClean="0">
                <a:solidFill>
                  <a:srgbClr val="FF0000"/>
                </a:solidFill>
              </a:rPr>
              <a:t>⁴ </a:t>
            </a:r>
            <a:r>
              <a:rPr lang="en-US" dirty="0" smtClean="0"/>
              <a:t>and above, there is </a:t>
            </a:r>
            <a:r>
              <a:rPr lang="en-US" dirty="0" smtClean="0">
                <a:solidFill>
                  <a:srgbClr val="FF0000"/>
                </a:solidFill>
              </a:rPr>
              <a:t>no need to divide by the irreducible polynomial</a:t>
            </a:r>
            <a:r>
              <a:rPr lang="en-US"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a:t>Modular Arithmetic</a:t>
            </a:r>
          </a:p>
          <a:p>
            <a:pPr>
              <a:buFont typeface="Arial" pitchFamily="34" charset="0"/>
              <a:buChar char="•"/>
            </a:pPr>
            <a:r>
              <a:rPr lang="en-US" dirty="0"/>
              <a:t>Many complex </a:t>
            </a:r>
            <a:r>
              <a:rPr lang="en-US" dirty="0">
                <a:solidFill>
                  <a:srgbClr val="FF0000"/>
                </a:solidFill>
              </a:rPr>
              <a:t>cryptographic algorithms are actually based on </a:t>
            </a:r>
            <a:r>
              <a:rPr lang="en-US" dirty="0"/>
              <a:t>fairly simple </a:t>
            </a:r>
            <a:r>
              <a:rPr lang="en-US" dirty="0">
                <a:solidFill>
                  <a:srgbClr val="FF0000"/>
                </a:solidFill>
              </a:rPr>
              <a:t>modular arithmetic</a:t>
            </a:r>
            <a:r>
              <a:rPr lang="en-US" dirty="0"/>
              <a:t>.</a:t>
            </a:r>
          </a:p>
          <a:p>
            <a:pPr>
              <a:buFont typeface="Arial" pitchFamily="34" charset="0"/>
              <a:buChar char="•"/>
            </a:pPr>
            <a:r>
              <a:rPr lang="en-US" dirty="0">
                <a:solidFill>
                  <a:srgbClr val="FF0000"/>
                </a:solidFill>
              </a:rPr>
              <a:t>In modular arithmetic</a:t>
            </a:r>
            <a:r>
              <a:rPr lang="en-US" dirty="0"/>
              <a:t>, </a:t>
            </a:r>
            <a:r>
              <a:rPr lang="en-US" dirty="0">
                <a:solidFill>
                  <a:srgbClr val="7030A0"/>
                </a:solidFill>
              </a:rPr>
              <a:t>the numbers we are dealing with are just integers </a:t>
            </a:r>
            <a:r>
              <a:rPr lang="en-US" dirty="0"/>
              <a:t>and the operations used are addition, subtraction, multiplication and division.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Example 2.</a:t>
            </a:r>
            <a:r>
              <a:rPr lang="en-US" dirty="0" smtClean="0"/>
              <a:t> For </a:t>
            </a:r>
            <a:r>
              <a:rPr lang="en-US" i="1" dirty="0" smtClean="0"/>
              <a:t>a</a:t>
            </a:r>
            <a:r>
              <a:rPr lang="en-US" dirty="0" smtClean="0"/>
              <a:t>=</a:t>
            </a:r>
            <a:r>
              <a:rPr lang="en-US" i="1" dirty="0" smtClean="0"/>
              <a:t>x</a:t>
            </a:r>
            <a:r>
              <a:rPr lang="en-US" dirty="0" smtClean="0"/>
              <a:t>³ (8–1000</a:t>
            </a:r>
            <a:r>
              <a:rPr lang="en-US" baseline="-25000" dirty="0" smtClean="0"/>
              <a:t>2</a:t>
            </a:r>
            <a:r>
              <a:rPr lang="en-US" dirty="0" smtClean="0"/>
              <a:t>) and </a:t>
            </a:r>
            <a:r>
              <a:rPr lang="en-US" i="1" dirty="0" smtClean="0"/>
              <a:t>b</a:t>
            </a:r>
            <a:r>
              <a:rPr lang="en-US" dirty="0" smtClean="0"/>
              <a:t>=</a:t>
            </a:r>
            <a:r>
              <a:rPr lang="en-US" i="1" dirty="0" smtClean="0"/>
              <a:t>x</a:t>
            </a:r>
            <a:r>
              <a:rPr lang="en-US" dirty="0" smtClean="0"/>
              <a:t>²+1 (5–101</a:t>
            </a:r>
            <a:r>
              <a:rPr lang="en-US" baseline="-25000" dirty="0" smtClean="0"/>
              <a:t>2</a:t>
            </a:r>
            <a:r>
              <a:rPr lang="en-US" dirty="0" smtClean="0"/>
              <a:t>) with a primitive of </a:t>
            </a:r>
            <a:r>
              <a:rPr lang="en-US" i="1" dirty="0" smtClean="0"/>
              <a:t>x</a:t>
            </a:r>
            <a:r>
              <a:rPr lang="en-US" dirty="0" smtClean="0"/>
              <a:t>⁴+</a:t>
            </a:r>
            <a:r>
              <a:rPr lang="en-US" i="1" dirty="0" smtClean="0"/>
              <a:t>x</a:t>
            </a:r>
            <a:r>
              <a:rPr lang="en-US" dirty="0" smtClean="0"/>
              <a:t>+1  over (GF(2⁴)).</a:t>
            </a:r>
            <a:br>
              <a:rPr lang="en-US" dirty="0" smtClean="0"/>
            </a:br>
            <a:endParaRPr lang="en-US" dirty="0" smtClean="0"/>
          </a:p>
          <a:p>
            <a:r>
              <a:rPr lang="en-US" i="1" dirty="0" smtClean="0"/>
              <a:t>Add</a:t>
            </a:r>
            <a:r>
              <a:rPr lang="en-US" dirty="0" smtClean="0"/>
              <a:t>=(</a:t>
            </a:r>
            <a:r>
              <a:rPr lang="en-US" i="1" dirty="0" smtClean="0"/>
              <a:t>x</a:t>
            </a:r>
            <a:r>
              <a:rPr lang="en-US" dirty="0" smtClean="0"/>
              <a:t>³)+(</a:t>
            </a:r>
            <a:r>
              <a:rPr lang="en-US" i="1" dirty="0" smtClean="0"/>
              <a:t>x</a:t>
            </a:r>
            <a:r>
              <a:rPr lang="en-US" dirty="0" smtClean="0"/>
              <a:t>²+1)=</a:t>
            </a:r>
            <a:r>
              <a:rPr lang="en-US" i="1" dirty="0" smtClean="0"/>
              <a:t>x</a:t>
            </a:r>
            <a:r>
              <a:rPr lang="en-US" dirty="0" smtClean="0"/>
              <a:t>³+</a:t>
            </a:r>
            <a:r>
              <a:rPr lang="en-US" i="1" dirty="0" smtClean="0"/>
              <a:t>x</a:t>
            </a:r>
            <a:r>
              <a:rPr lang="en-US" dirty="0" smtClean="0"/>
              <a:t>²+1	(13–1101</a:t>
            </a:r>
            <a:r>
              <a:rPr lang="en-US" baseline="-25000" dirty="0" smtClean="0"/>
              <a:t>2</a:t>
            </a:r>
            <a:r>
              <a:rPr lang="en-US" dirty="0" smtClean="0"/>
              <a:t>)</a:t>
            </a:r>
            <a:br>
              <a:rPr lang="en-US" dirty="0" smtClean="0"/>
            </a:br>
            <a:endParaRPr lang="en-US" dirty="0" smtClean="0"/>
          </a:p>
          <a:p>
            <a:r>
              <a:rPr lang="en-US" i="1" dirty="0" err="1" smtClean="0"/>
              <a:t>Mult</a:t>
            </a:r>
            <a:r>
              <a:rPr lang="en-US" dirty="0" smtClean="0"/>
              <a:t>=(</a:t>
            </a:r>
            <a:r>
              <a:rPr lang="en-US" i="1" dirty="0" smtClean="0"/>
              <a:t>x</a:t>
            </a:r>
            <a:r>
              <a:rPr lang="en-US" dirty="0" smtClean="0"/>
              <a:t>³)×(</a:t>
            </a:r>
            <a:r>
              <a:rPr lang="en-US" i="1" dirty="0" smtClean="0"/>
              <a:t>x</a:t>
            </a:r>
            <a:r>
              <a:rPr lang="en-US" dirty="0" smtClean="0"/>
              <a:t>²+1)=</a:t>
            </a:r>
            <a:r>
              <a:rPr lang="en-US" i="1" dirty="0" smtClean="0"/>
              <a:t>x</a:t>
            </a:r>
            <a:r>
              <a:rPr lang="en-US" dirty="0" smtClean="0"/>
              <a:t>⁵+</a:t>
            </a:r>
            <a:r>
              <a:rPr lang="en-US" i="1" dirty="0" smtClean="0"/>
              <a:t>x</a:t>
            </a:r>
            <a:r>
              <a:rPr lang="en-US" dirty="0" smtClean="0"/>
              <a:t>³	(14–1110</a:t>
            </a:r>
            <a:r>
              <a:rPr lang="en-US" baseline="-25000" dirty="0" smtClean="0"/>
              <a:t>2</a:t>
            </a:r>
            <a:r>
              <a:rPr lang="en-US" dirty="0" smtClean="0"/>
              <a:t>)</a:t>
            </a:r>
          </a:p>
          <a:p>
            <a:pPr>
              <a:buNone/>
            </a:pPr>
            <a:r>
              <a:rPr lang="en-US" dirty="0" smtClean="0"/>
              <a:t/>
            </a:r>
            <a:br>
              <a:rPr lang="en-US" dirty="0" smtClean="0"/>
            </a:br>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Now we divide </a:t>
            </a:r>
            <a:r>
              <a:rPr lang="en-US" i="1" dirty="0" smtClean="0"/>
              <a:t>x</a:t>
            </a:r>
            <a:r>
              <a:rPr lang="en-US" dirty="0" smtClean="0"/>
              <a:t>⁵+</a:t>
            </a:r>
            <a:r>
              <a:rPr lang="en-US" i="1" dirty="0" smtClean="0"/>
              <a:t>x</a:t>
            </a:r>
            <a:r>
              <a:rPr lang="en-US" dirty="0" smtClean="0"/>
              <a:t>³ by the primitive (</a:t>
            </a:r>
            <a:r>
              <a:rPr lang="en-US" i="1" dirty="0" smtClean="0"/>
              <a:t>x</a:t>
            </a:r>
            <a:r>
              <a:rPr lang="en-US" dirty="0" smtClean="0"/>
              <a:t>⁴+</a:t>
            </a:r>
            <a:r>
              <a:rPr lang="en-US" i="1" dirty="0" smtClean="0"/>
              <a:t>x</a:t>
            </a:r>
            <a:r>
              <a:rPr lang="en-US" dirty="0" smtClean="0"/>
              <a:t>+1) and get the remainder:</a:t>
            </a:r>
          </a:p>
          <a:p>
            <a:r>
              <a:rPr lang="en-US" dirty="0" smtClean="0"/>
              <a:t>                       x</a:t>
            </a:r>
            <a:br>
              <a:rPr lang="en-US" dirty="0" smtClean="0"/>
            </a:br>
            <a:r>
              <a:rPr lang="en-US" dirty="0" smtClean="0"/>
              <a:t>x</a:t>
            </a:r>
            <a:r>
              <a:rPr lang="en-US" baseline="30000" dirty="0" smtClean="0"/>
              <a:t>4</a:t>
            </a:r>
            <a:r>
              <a:rPr lang="en-US" dirty="0" smtClean="0"/>
              <a:t> + x+1 | x</a:t>
            </a:r>
            <a:r>
              <a:rPr lang="en-US" baseline="30000" dirty="0" smtClean="0"/>
              <a:t>5</a:t>
            </a:r>
            <a:r>
              <a:rPr lang="en-US" dirty="0" smtClean="0"/>
              <a:t>+x</a:t>
            </a:r>
            <a:r>
              <a:rPr lang="en-US" baseline="30000" dirty="0" smtClean="0"/>
              <a:t>3</a:t>
            </a:r>
            <a:r>
              <a:rPr lang="en-US" dirty="0" smtClean="0"/>
              <a:t/>
            </a:r>
            <a:br>
              <a:rPr lang="en-US" dirty="0" smtClean="0"/>
            </a:br>
            <a:r>
              <a:rPr lang="en-US" dirty="0" smtClean="0"/>
              <a:t>                   x</a:t>
            </a:r>
            <a:r>
              <a:rPr lang="en-US" baseline="30000" dirty="0" smtClean="0"/>
              <a:t>5</a:t>
            </a:r>
            <a:r>
              <a:rPr lang="en-US" dirty="0" smtClean="0"/>
              <a:t>    +x</a:t>
            </a:r>
            <a:r>
              <a:rPr lang="en-US" baseline="30000" dirty="0" smtClean="0"/>
              <a:t>2</a:t>
            </a:r>
            <a:r>
              <a:rPr lang="en-US" dirty="0" smtClean="0"/>
              <a:t>+x</a:t>
            </a:r>
            <a:br>
              <a:rPr lang="en-US" dirty="0" smtClean="0"/>
            </a:br>
            <a:r>
              <a:rPr lang="en-US" dirty="0" smtClean="0"/>
              <a:t>                  -------------</a:t>
            </a:r>
            <a:br>
              <a:rPr lang="en-US" dirty="0" smtClean="0"/>
            </a:br>
            <a:r>
              <a:rPr lang="en-US" dirty="0" smtClean="0"/>
              <a:t>                    x</a:t>
            </a:r>
            <a:r>
              <a:rPr lang="en-US" baseline="30000" dirty="0" smtClean="0"/>
              <a:t>3</a:t>
            </a:r>
            <a:r>
              <a:rPr lang="en-US" dirty="0" smtClean="0"/>
              <a:t>+x</a:t>
            </a:r>
            <a:r>
              <a:rPr lang="en-US" baseline="30000" dirty="0" smtClean="0"/>
              <a:t>2</a:t>
            </a:r>
            <a:r>
              <a:rPr lang="en-US" dirty="0" smtClean="0"/>
              <a:t>+x</a:t>
            </a:r>
          </a:p>
          <a:p>
            <a:r>
              <a:rPr lang="en-US" dirty="0" smtClean="0"/>
              <a:t>Thus the result of the multiplication is the remainder  </a:t>
            </a:r>
            <a:r>
              <a:rPr lang="en-US" i="1" dirty="0" smtClean="0"/>
              <a:t>x</a:t>
            </a:r>
            <a:r>
              <a:rPr lang="en-US" dirty="0" smtClean="0"/>
              <a:t>³+</a:t>
            </a:r>
            <a:r>
              <a:rPr lang="en-US" i="1" dirty="0" smtClean="0"/>
              <a:t>x</a:t>
            </a:r>
            <a:r>
              <a:rPr lang="en-US" dirty="0" smtClean="0"/>
              <a:t>²+</a:t>
            </a:r>
            <a:r>
              <a:rPr lang="en-US" i="1" dirty="0" smtClean="0"/>
              <a:t>x</a:t>
            </a:r>
            <a:r>
              <a:rPr lang="en-US" dirty="0" smtClean="0"/>
              <a:t>.</a:t>
            </a:r>
          </a:p>
          <a:p>
            <a:endParaRPr lang="en-US" dirty="0" smtClean="0"/>
          </a:p>
          <a:p>
            <a:endParaRPr lang="en-US" dirty="0"/>
          </a:p>
        </p:txBody>
      </p:sp>
      <p:cxnSp>
        <p:nvCxnSpPr>
          <p:cNvPr id="5" name="Straight Connector 4"/>
          <p:cNvCxnSpPr/>
          <p:nvPr/>
        </p:nvCxnSpPr>
        <p:spPr>
          <a:xfrm>
            <a:off x="2362200" y="3429000"/>
            <a:ext cx="1905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Example 3.</a:t>
            </a:r>
            <a:r>
              <a:rPr lang="en-US" dirty="0" smtClean="0"/>
              <a:t> For </a:t>
            </a:r>
            <a:r>
              <a:rPr lang="en-US" i="1" dirty="0" smtClean="0"/>
              <a:t>a</a:t>
            </a:r>
            <a:r>
              <a:rPr lang="en-US" dirty="0" smtClean="0"/>
              <a:t>=</a:t>
            </a:r>
            <a:r>
              <a:rPr lang="en-US" i="1" dirty="0" smtClean="0"/>
              <a:t>x</a:t>
            </a:r>
            <a:r>
              <a:rPr lang="en-US" dirty="0" smtClean="0"/>
              <a:t>³+1 (9–1001</a:t>
            </a:r>
            <a:r>
              <a:rPr lang="en-US" baseline="-25000" dirty="0" smtClean="0"/>
              <a:t>2</a:t>
            </a:r>
            <a:r>
              <a:rPr lang="en-US" dirty="0" smtClean="0"/>
              <a:t>) and </a:t>
            </a:r>
            <a:r>
              <a:rPr lang="en-US" i="1" dirty="0" smtClean="0"/>
              <a:t>b</a:t>
            </a:r>
            <a:r>
              <a:rPr lang="en-US" dirty="0" smtClean="0"/>
              <a:t>=</a:t>
            </a:r>
            <a:r>
              <a:rPr lang="en-US" i="1" dirty="0" smtClean="0"/>
              <a:t>x²</a:t>
            </a:r>
            <a:r>
              <a:rPr lang="en-US" dirty="0" smtClean="0"/>
              <a:t>+1 (5–101</a:t>
            </a:r>
            <a:r>
              <a:rPr lang="en-US" baseline="-25000" dirty="0" smtClean="0"/>
              <a:t>2</a:t>
            </a:r>
            <a:r>
              <a:rPr lang="en-US" dirty="0" smtClean="0"/>
              <a:t>) with a primitive of </a:t>
            </a:r>
            <a:r>
              <a:rPr lang="en-US" i="1" dirty="0" smtClean="0"/>
              <a:t>x</a:t>
            </a:r>
            <a:r>
              <a:rPr lang="en-US" dirty="0" smtClean="0"/>
              <a:t>⁴+</a:t>
            </a:r>
            <a:r>
              <a:rPr lang="en-US" i="1" smtClean="0"/>
              <a:t>x</a:t>
            </a:r>
            <a:r>
              <a:rPr lang="en-US" smtClean="0"/>
              <a:t>+1 over (GF(2⁴)).</a:t>
            </a:r>
            <a:r>
              <a:rPr lang="en-US" dirty="0" smtClean="0"/>
              <a:t/>
            </a:r>
            <a:br>
              <a:rPr lang="en-US" dirty="0" smtClean="0"/>
            </a:br>
            <a:endParaRPr lang="en-US" dirty="0" smtClean="0"/>
          </a:p>
          <a:p>
            <a:r>
              <a:rPr lang="en-US" i="1" dirty="0" smtClean="0"/>
              <a:t>Add</a:t>
            </a:r>
            <a:r>
              <a:rPr lang="en-US" dirty="0" smtClean="0"/>
              <a:t>=(</a:t>
            </a:r>
            <a:r>
              <a:rPr lang="en-US" i="1" dirty="0" smtClean="0"/>
              <a:t>x</a:t>
            </a:r>
            <a:r>
              <a:rPr lang="en-US" dirty="0" smtClean="0"/>
              <a:t>³+1)+(</a:t>
            </a:r>
            <a:r>
              <a:rPr lang="en-US" i="1" dirty="0" smtClean="0"/>
              <a:t>x</a:t>
            </a:r>
            <a:r>
              <a:rPr lang="en-US" dirty="0" smtClean="0"/>
              <a:t>²+1)=</a:t>
            </a:r>
            <a:r>
              <a:rPr lang="en-US" i="1" dirty="0" smtClean="0"/>
              <a:t>x</a:t>
            </a:r>
            <a:r>
              <a:rPr lang="en-US" dirty="0" smtClean="0"/>
              <a:t>³+</a:t>
            </a:r>
            <a:r>
              <a:rPr lang="en-US" i="1" dirty="0" smtClean="0"/>
              <a:t>x</a:t>
            </a:r>
            <a:r>
              <a:rPr lang="en-US" dirty="0" smtClean="0"/>
              <a:t>²</a:t>
            </a:r>
          </a:p>
          <a:p>
            <a:pPr>
              <a:buNone/>
            </a:pPr>
            <a:endParaRPr lang="en-US" dirty="0" smtClean="0"/>
          </a:p>
          <a:p>
            <a:r>
              <a:rPr lang="en-US" i="1" dirty="0" err="1" smtClean="0"/>
              <a:t>Mult</a:t>
            </a:r>
            <a:r>
              <a:rPr lang="en-US" dirty="0" smtClean="0"/>
              <a:t>=(</a:t>
            </a:r>
            <a:r>
              <a:rPr lang="en-US" i="1" dirty="0" smtClean="0"/>
              <a:t>x³</a:t>
            </a:r>
            <a:r>
              <a:rPr lang="en-US" dirty="0" smtClean="0"/>
              <a:t>+1)×(</a:t>
            </a:r>
            <a:r>
              <a:rPr lang="en-US" i="1" dirty="0" smtClean="0"/>
              <a:t>x</a:t>
            </a:r>
            <a:r>
              <a:rPr lang="en-US" dirty="0" smtClean="0"/>
              <a:t>²+1)=</a:t>
            </a:r>
            <a:r>
              <a:rPr lang="en-US" i="1" dirty="0" smtClean="0"/>
              <a:t>x</a:t>
            </a:r>
            <a:r>
              <a:rPr lang="en-US" dirty="0" smtClean="0"/>
              <a:t>⁵+</a:t>
            </a:r>
            <a:r>
              <a:rPr lang="en-US" i="1" dirty="0" smtClean="0"/>
              <a:t>x</a:t>
            </a:r>
            <a:r>
              <a:rPr lang="en-US" dirty="0" smtClean="0"/>
              <a:t>³+</a:t>
            </a:r>
            <a:r>
              <a:rPr lang="en-US" i="1" dirty="0" smtClean="0"/>
              <a:t>x</a:t>
            </a:r>
            <a:r>
              <a:rPr lang="en-US" dirty="0" smtClean="0"/>
              <a:t>²+1</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Now we divide </a:t>
            </a:r>
            <a:r>
              <a:rPr lang="en-US" i="1" dirty="0" smtClean="0"/>
              <a:t>x</a:t>
            </a:r>
            <a:r>
              <a:rPr lang="en-US" dirty="0" smtClean="0"/>
              <a:t>⁵+</a:t>
            </a:r>
            <a:r>
              <a:rPr lang="en-US" i="1" dirty="0" smtClean="0"/>
              <a:t>x</a:t>
            </a:r>
            <a:r>
              <a:rPr lang="en-US" dirty="0" smtClean="0"/>
              <a:t>³+</a:t>
            </a:r>
            <a:r>
              <a:rPr lang="en-US" i="1" dirty="0" smtClean="0"/>
              <a:t>x</a:t>
            </a:r>
            <a:r>
              <a:rPr lang="en-US" dirty="0" smtClean="0"/>
              <a:t>²+1 by the irreducible (</a:t>
            </a:r>
            <a:r>
              <a:rPr lang="en-US" i="1" dirty="0" smtClean="0"/>
              <a:t>x</a:t>
            </a:r>
            <a:r>
              <a:rPr lang="en-US" dirty="0" smtClean="0"/>
              <a:t>⁴+</a:t>
            </a:r>
            <a:r>
              <a:rPr lang="en-US" i="1" dirty="0" smtClean="0"/>
              <a:t>x</a:t>
            </a:r>
            <a:r>
              <a:rPr lang="en-US" dirty="0" smtClean="0"/>
              <a:t>+1) and get the remainder:</a:t>
            </a:r>
          </a:p>
          <a:p>
            <a:r>
              <a:rPr lang="en-US" dirty="0" smtClean="0"/>
              <a:t>                     __x____________</a:t>
            </a:r>
            <a:br>
              <a:rPr lang="en-US" dirty="0" smtClean="0"/>
            </a:br>
            <a:r>
              <a:rPr lang="en-US" dirty="0" smtClean="0"/>
              <a:t>x</a:t>
            </a:r>
            <a:r>
              <a:rPr lang="en-US" baseline="30000" dirty="0" smtClean="0"/>
              <a:t>4</a:t>
            </a:r>
            <a:r>
              <a:rPr lang="en-US" dirty="0" smtClean="0"/>
              <a:t> + x+1 | x</a:t>
            </a:r>
            <a:r>
              <a:rPr lang="en-US" baseline="30000" dirty="0" smtClean="0"/>
              <a:t>5</a:t>
            </a:r>
            <a:r>
              <a:rPr lang="en-US" dirty="0" smtClean="0"/>
              <a:t>+ x</a:t>
            </a:r>
            <a:r>
              <a:rPr lang="en-US" baseline="30000" dirty="0" smtClean="0"/>
              <a:t>3</a:t>
            </a:r>
            <a:r>
              <a:rPr lang="en-US" dirty="0" smtClean="0"/>
              <a:t>+x</a:t>
            </a:r>
            <a:r>
              <a:rPr lang="en-US" baseline="30000" dirty="0" smtClean="0"/>
              <a:t>2</a:t>
            </a:r>
            <a:r>
              <a:rPr lang="en-US" dirty="0" smtClean="0"/>
              <a:t>   +1</a:t>
            </a:r>
            <a:br>
              <a:rPr lang="en-US" dirty="0" smtClean="0"/>
            </a:br>
            <a:r>
              <a:rPr lang="en-US" dirty="0" smtClean="0"/>
              <a:t>                       x</a:t>
            </a:r>
            <a:r>
              <a:rPr lang="en-US" baseline="30000" dirty="0" smtClean="0"/>
              <a:t>5</a:t>
            </a:r>
            <a:r>
              <a:rPr lang="en-US" dirty="0" smtClean="0"/>
              <a:t>     +x</a:t>
            </a:r>
            <a:r>
              <a:rPr lang="en-US" baseline="30000" dirty="0" smtClean="0"/>
              <a:t>2</a:t>
            </a:r>
            <a:r>
              <a:rPr lang="en-US" dirty="0" smtClean="0"/>
              <a:t>+x</a:t>
            </a:r>
            <a:br>
              <a:rPr lang="en-US" dirty="0" smtClean="0"/>
            </a:br>
            <a:r>
              <a:rPr lang="en-US" dirty="0" smtClean="0"/>
              <a:t>                      -----------------------</a:t>
            </a:r>
            <a:br>
              <a:rPr lang="en-US" dirty="0" smtClean="0"/>
            </a:br>
            <a:r>
              <a:rPr lang="en-US" dirty="0" smtClean="0"/>
              <a:t>                       x</a:t>
            </a:r>
            <a:r>
              <a:rPr lang="en-US" baseline="30000" dirty="0" smtClean="0"/>
              <a:t>3</a:t>
            </a:r>
            <a:r>
              <a:rPr lang="en-US" dirty="0" smtClean="0"/>
              <a:t>+   x +1</a:t>
            </a:r>
          </a:p>
          <a:p>
            <a:r>
              <a:rPr lang="en-US" dirty="0" smtClean="0"/>
              <a:t>Thus the result of the multiplication is </a:t>
            </a:r>
            <a:r>
              <a:rPr lang="en-US" i="1" dirty="0" smtClean="0"/>
              <a:t>x</a:t>
            </a:r>
            <a:r>
              <a:rPr lang="en-US" dirty="0" smtClean="0"/>
              <a:t>³+</a:t>
            </a:r>
            <a:r>
              <a:rPr lang="en-US" i="1" dirty="0" smtClean="0"/>
              <a:t>x</a:t>
            </a:r>
            <a:r>
              <a:rPr lang="en-US" dirty="0" smtClean="0"/>
              <a:t>+1 (11- 1011</a:t>
            </a:r>
            <a:r>
              <a:rPr lang="en-US" baseline="-25000" dirty="0" smtClean="0"/>
              <a:t>2</a:t>
            </a:r>
            <a:r>
              <a:rPr lang="en-US" dirty="0" smtClean="0"/>
              <a:t>).</a:t>
            </a:r>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example, the finite field </a:t>
            </a:r>
            <a:r>
              <a:rPr lang="en-US" dirty="0" smtClean="0">
                <a:solidFill>
                  <a:srgbClr val="FF0000"/>
                </a:solidFill>
              </a:rPr>
              <a:t>GF(3</a:t>
            </a:r>
            <a:r>
              <a:rPr lang="en-US" baseline="30000" dirty="0" smtClean="0">
                <a:solidFill>
                  <a:srgbClr val="FF0000"/>
                </a:solidFill>
              </a:rPr>
              <a:t>2</a:t>
            </a:r>
            <a:r>
              <a:rPr lang="en-US" dirty="0" smtClean="0">
                <a:solidFill>
                  <a:srgbClr val="FF0000"/>
                </a:solidFill>
              </a:rPr>
              <a:t>) can be constructed as the set of polynomials whose degrees are at most 1</a:t>
            </a:r>
            <a:r>
              <a:rPr lang="en-US" dirty="0" smtClean="0"/>
              <a:t>, </a:t>
            </a:r>
            <a:r>
              <a:rPr lang="en-US" dirty="0" smtClean="0">
                <a:solidFill>
                  <a:srgbClr val="FF0000"/>
                </a:solidFill>
              </a:rPr>
              <a:t>with</a:t>
            </a:r>
            <a:r>
              <a:rPr lang="en-US" dirty="0" smtClean="0"/>
              <a:t> addition and multiplication done modulo the </a:t>
            </a:r>
            <a:r>
              <a:rPr lang="en-US" dirty="0" smtClean="0">
                <a:solidFill>
                  <a:srgbClr val="FF0000"/>
                </a:solidFill>
              </a:rPr>
              <a:t>irreducible polynomial x</a:t>
            </a:r>
            <a:r>
              <a:rPr lang="en-US" baseline="30000" dirty="0" smtClean="0">
                <a:solidFill>
                  <a:srgbClr val="FF0000"/>
                </a:solidFill>
              </a:rPr>
              <a:t>2</a:t>
            </a:r>
            <a:r>
              <a:rPr lang="en-US" dirty="0" smtClean="0">
                <a:solidFill>
                  <a:srgbClr val="FF0000"/>
                </a:solidFill>
              </a:rPr>
              <a:t>+1 </a:t>
            </a:r>
            <a:r>
              <a:rPr lang="en-US" dirty="0" smtClean="0"/>
              <a:t>(you can also choose another modulus, as long as it is irreducible and has degree 2).</a:t>
            </a:r>
          </a:p>
          <a:p>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533400" y="92176"/>
            <a:ext cx="7848600" cy="6765824"/>
          </a:xfr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titled.png"/>
          <p:cNvPicPr>
            <a:picLocks noGrp="1" noChangeAspect="1"/>
          </p:cNvPicPr>
          <p:nvPr>
            <p:ph idx="1"/>
          </p:nvPr>
        </p:nvPicPr>
        <p:blipFill>
          <a:blip r:embed="rId2"/>
          <a:stretch>
            <a:fillRect/>
          </a:stretch>
        </p:blipFill>
        <p:spPr>
          <a:xfrm>
            <a:off x="598470" y="0"/>
            <a:ext cx="7326329" cy="6858000"/>
          </a:xfr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Division over GF</a:t>
            </a:r>
            <a:endParaRPr lang="en-US" dirty="0"/>
          </a:p>
        </p:txBody>
      </p:sp>
      <p:sp>
        <p:nvSpPr>
          <p:cNvPr id="3" name="Content Placeholder 2"/>
          <p:cNvSpPr>
            <a:spLocks noGrp="1"/>
          </p:cNvSpPr>
          <p:nvPr>
            <p:ph idx="1"/>
          </p:nvPr>
        </p:nvSpPr>
        <p:spPr>
          <a:xfrm>
            <a:off x="457200" y="1524001"/>
            <a:ext cx="8229600" cy="4876800"/>
          </a:xfrm>
        </p:spPr>
        <p:txBody>
          <a:bodyPr>
            <a:normAutofit fontScale="92500" lnSpcReduction="20000"/>
          </a:bodyPr>
          <a:lstStyle/>
          <a:p>
            <a:r>
              <a:rPr lang="en-US" dirty="0" smtClean="0"/>
              <a:t>Let’s divide 5</a:t>
            </a:r>
            <a:r>
              <a:rPr lang="en-US" i="1" dirty="0" smtClean="0"/>
              <a:t>x</a:t>
            </a:r>
            <a:r>
              <a:rPr lang="en-US" i="1" baseline="30000" dirty="0" smtClean="0"/>
              <a:t>2</a:t>
            </a:r>
            <a:r>
              <a:rPr lang="en-US" dirty="0" smtClean="0"/>
              <a:t>+4</a:t>
            </a:r>
            <a:r>
              <a:rPr lang="en-US" i="1" dirty="0" smtClean="0"/>
              <a:t>x</a:t>
            </a:r>
            <a:r>
              <a:rPr lang="en-US" dirty="0" smtClean="0"/>
              <a:t>+6 by </a:t>
            </a:r>
            <a:r>
              <a:rPr lang="en-US" sz="4400" dirty="0" smtClean="0"/>
              <a:t>2</a:t>
            </a:r>
            <a:r>
              <a:rPr lang="en-US" i="1" dirty="0" smtClean="0"/>
              <a:t>x+1</a:t>
            </a:r>
            <a:r>
              <a:rPr lang="en-US" dirty="0" smtClean="0"/>
              <a:t> over GF(7):</a:t>
            </a:r>
          </a:p>
          <a:p>
            <a:r>
              <a:rPr lang="en-US" dirty="0" smtClean="0"/>
              <a:t>              ____6x+6____________</a:t>
            </a:r>
          </a:p>
          <a:p>
            <a:r>
              <a:rPr lang="en-US" sz="4400" dirty="0" smtClean="0"/>
              <a:t> 2</a:t>
            </a:r>
            <a:r>
              <a:rPr lang="en-US" i="1" dirty="0" smtClean="0"/>
              <a:t>x+1 </a:t>
            </a:r>
            <a:r>
              <a:rPr lang="en-US" dirty="0" smtClean="0"/>
              <a:t>| 5</a:t>
            </a:r>
            <a:r>
              <a:rPr lang="en-US" i="1" dirty="0" smtClean="0"/>
              <a:t>x</a:t>
            </a:r>
            <a:r>
              <a:rPr lang="en-US" i="1" baseline="30000" dirty="0" smtClean="0"/>
              <a:t>2</a:t>
            </a:r>
            <a:r>
              <a:rPr lang="en-US" dirty="0" smtClean="0"/>
              <a:t>+4</a:t>
            </a:r>
            <a:r>
              <a:rPr lang="en-US" i="1" dirty="0" smtClean="0"/>
              <a:t>x</a:t>
            </a:r>
            <a:r>
              <a:rPr lang="en-US" dirty="0" smtClean="0"/>
              <a:t>+6 </a:t>
            </a:r>
          </a:p>
          <a:p>
            <a:r>
              <a:rPr lang="en-US" dirty="0" smtClean="0"/>
              <a:t/>
            </a:r>
            <a:br>
              <a:rPr lang="en-US" dirty="0" smtClean="0"/>
            </a:br>
            <a:r>
              <a:rPr lang="en-US" dirty="0" smtClean="0"/>
              <a:t>               5</a:t>
            </a:r>
            <a:r>
              <a:rPr lang="en-US" i="1" dirty="0" smtClean="0"/>
              <a:t>x</a:t>
            </a:r>
            <a:r>
              <a:rPr lang="en-US" i="1" baseline="30000" dirty="0" smtClean="0"/>
              <a:t>2</a:t>
            </a:r>
            <a:r>
              <a:rPr lang="en-US" dirty="0" smtClean="0"/>
              <a:t>+6</a:t>
            </a:r>
            <a:r>
              <a:rPr lang="en-US" i="1" dirty="0" smtClean="0"/>
              <a:t>x</a:t>
            </a:r>
            <a:r>
              <a:rPr lang="en-US" dirty="0" smtClean="0"/>
              <a:t> </a:t>
            </a:r>
            <a:br>
              <a:rPr lang="en-US" dirty="0" smtClean="0"/>
            </a:br>
            <a:r>
              <a:rPr lang="en-US" dirty="0" smtClean="0"/>
              <a:t>              -----------------------</a:t>
            </a:r>
            <a:br>
              <a:rPr lang="en-US" dirty="0" smtClean="0"/>
            </a:br>
            <a:r>
              <a:rPr lang="en-US" dirty="0" smtClean="0"/>
              <a:t>                       - 2x+6</a:t>
            </a:r>
          </a:p>
          <a:p>
            <a:endParaRPr lang="en-US" dirty="0" smtClean="0"/>
          </a:p>
          <a:p>
            <a:pPr>
              <a:buNone/>
            </a:pPr>
            <a:r>
              <a:rPr lang="en-US" dirty="0" smtClean="0"/>
              <a:t>                           =5x+6</a:t>
            </a:r>
            <a:br>
              <a:rPr lang="en-US" dirty="0" smtClean="0"/>
            </a:br>
            <a:r>
              <a:rPr lang="en-US" dirty="0" smtClean="0"/>
              <a:t>                         5x+6 </a:t>
            </a:r>
            <a:br>
              <a:rPr lang="en-US" dirty="0" smtClean="0"/>
            </a:br>
            <a:r>
              <a:rPr lang="en-US" dirty="0" smtClean="0"/>
              <a:t>             -----------------------</a:t>
            </a:r>
          </a:p>
          <a:p>
            <a:pPr>
              <a:buNone/>
            </a:pPr>
            <a:r>
              <a:rPr lang="en-US" dirty="0" smtClean="0"/>
              <a:t>				0</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You can trivially multiply 5</a:t>
            </a:r>
            <a:r>
              <a:rPr lang="en-US" i="1" dirty="0" smtClean="0"/>
              <a:t>x</a:t>
            </a:r>
            <a:r>
              <a:rPr lang="en-US" i="1" baseline="30000" dirty="0" smtClean="0"/>
              <a:t>2</a:t>
            </a:r>
            <a:r>
              <a:rPr lang="en-US" dirty="0" smtClean="0"/>
              <a:t>+4</a:t>
            </a:r>
            <a:r>
              <a:rPr lang="en-US" i="1" dirty="0" smtClean="0"/>
              <a:t>x</a:t>
            </a:r>
            <a:r>
              <a:rPr lang="en-US" dirty="0" smtClean="0"/>
              <a:t>+6 by </a:t>
            </a:r>
            <a:r>
              <a:rPr lang="en-US" sz="4400" dirty="0" smtClean="0"/>
              <a:t>2</a:t>
            </a:r>
            <a:r>
              <a:rPr lang="en-US" i="1" dirty="0" smtClean="0"/>
              <a:t>x+1</a:t>
            </a:r>
            <a:r>
              <a:rPr lang="en-US" dirty="0" smtClean="0"/>
              <a:t> over GF(7) to check the result.</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a:xfrm>
            <a:off x="457200" y="1371601"/>
            <a:ext cx="8229600" cy="5029200"/>
          </a:xfrm>
        </p:spPr>
        <p:txBody>
          <a:bodyPr/>
          <a:lstStyle/>
          <a:p>
            <a:r>
              <a:rPr lang="en-US" dirty="0" smtClean="0"/>
              <a:t>Divide 3</a:t>
            </a:r>
            <a:r>
              <a:rPr lang="en-US" i="1" dirty="0" smtClean="0"/>
              <a:t>x</a:t>
            </a:r>
            <a:r>
              <a:rPr lang="en-US" i="1" baseline="30000" dirty="0" smtClean="0"/>
              <a:t>2</a:t>
            </a:r>
            <a:r>
              <a:rPr lang="en-US" dirty="0" smtClean="0"/>
              <a:t>+4</a:t>
            </a:r>
            <a:r>
              <a:rPr lang="en-US" i="1" dirty="0" smtClean="0"/>
              <a:t>x</a:t>
            </a:r>
            <a:r>
              <a:rPr lang="en-US" dirty="0" smtClean="0"/>
              <a:t>+3 by </a:t>
            </a:r>
            <a:r>
              <a:rPr lang="en-US" sz="4400" dirty="0" smtClean="0"/>
              <a:t>5</a:t>
            </a:r>
            <a:r>
              <a:rPr lang="en-US" i="1" dirty="0" smtClean="0"/>
              <a:t>x+6</a:t>
            </a:r>
            <a:r>
              <a:rPr lang="en-US" dirty="0" smtClean="0"/>
              <a:t> over GF(7):</a:t>
            </a:r>
            <a:endParaRPr lang="en-US" dirty="0"/>
          </a:p>
        </p:txBody>
      </p:sp>
      <p:pic>
        <p:nvPicPr>
          <p:cNvPr id="4" name="Picture 3" descr="1669955338049.jpg"/>
          <p:cNvPicPr>
            <a:picLocks noChangeAspect="1"/>
          </p:cNvPicPr>
          <p:nvPr/>
        </p:nvPicPr>
        <p:blipFill>
          <a:blip r:embed="rId2" cstate="print"/>
          <a:stretch>
            <a:fillRect/>
          </a:stretch>
        </p:blipFill>
        <p:spPr>
          <a:xfrm>
            <a:off x="2286001" y="2247176"/>
            <a:ext cx="5486399" cy="4554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only difference between modular arithmetic and the arithmetic you learned in your primary school is that </a:t>
            </a:r>
            <a:r>
              <a:rPr lang="en-US" dirty="0">
                <a:solidFill>
                  <a:srgbClr val="7030A0"/>
                </a:solidFill>
              </a:rPr>
              <a:t>in modular arithmetic all operations are performed regarding a positive integer, i.e. the modulus</a:t>
            </a:r>
            <a:r>
              <a:rPr lang="en-US" dirty="0"/>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143000" y="228600"/>
            <a:ext cx="6866965" cy="1744964"/>
          </a:xfrm>
          <a:prstGeom prst="rect">
            <a:avLst/>
          </a:prstGeom>
        </p:spPr>
        <p:txBody>
          <a:bodyPr vert="horz" wrap="square" lIns="0" tIns="14604" rIns="0" bIns="0" rtlCol="0">
            <a:spAutoFit/>
          </a:bodyPr>
          <a:lstStyle/>
          <a:p>
            <a:pPr marL="649605">
              <a:lnSpc>
                <a:spcPct val="100000"/>
              </a:lnSpc>
              <a:spcBef>
                <a:spcPts val="114"/>
              </a:spcBef>
              <a:tabLst>
                <a:tab pos="1370330" algn="l"/>
              </a:tabLst>
            </a:pPr>
            <a:r>
              <a:rPr sz="2050" spc="135" dirty="0">
                <a:solidFill>
                  <a:srgbClr val="231F20"/>
                </a:solidFill>
                <a:latin typeface="Times New Roman"/>
                <a:cs typeface="Times New Roman"/>
              </a:rPr>
              <a:t>7.13	</a:t>
            </a:r>
            <a:r>
              <a:rPr sz="2050" spc="320" dirty="0">
                <a:solidFill>
                  <a:srgbClr val="231F20"/>
                </a:solidFill>
                <a:latin typeface="Times New Roman"/>
                <a:cs typeface="Times New Roman"/>
              </a:rPr>
              <a:t>HOMEWORK</a:t>
            </a:r>
            <a:r>
              <a:rPr sz="2050" spc="275" dirty="0">
                <a:solidFill>
                  <a:srgbClr val="231F20"/>
                </a:solidFill>
                <a:latin typeface="Times New Roman"/>
                <a:cs typeface="Times New Roman"/>
              </a:rPr>
              <a:t> PROBLEMS</a:t>
            </a:r>
            <a:endParaRPr sz="2050">
              <a:latin typeface="Times New Roman"/>
              <a:cs typeface="Times New Roman"/>
            </a:endParaRPr>
          </a:p>
          <a:p>
            <a:pPr>
              <a:lnSpc>
                <a:spcPct val="100000"/>
              </a:lnSpc>
              <a:spcBef>
                <a:spcPts val="5"/>
              </a:spcBef>
            </a:pPr>
            <a:endParaRPr sz="1850">
              <a:latin typeface="Times New Roman"/>
              <a:cs typeface="Times New Roman"/>
            </a:endParaRPr>
          </a:p>
          <a:p>
            <a:pPr marL="231775" marR="5080" indent="-219710">
              <a:lnSpc>
                <a:spcPct val="107500"/>
              </a:lnSpc>
            </a:pPr>
            <a:r>
              <a:rPr sz="1700" spc="5" dirty="0">
                <a:solidFill>
                  <a:srgbClr val="231F20"/>
                </a:solidFill>
                <a:latin typeface="LM Roman 17"/>
                <a:cs typeface="LM Roman 17"/>
              </a:rPr>
              <a:t>1. </a:t>
            </a:r>
            <a:r>
              <a:rPr sz="1700" spc="5" dirty="0">
                <a:solidFill>
                  <a:srgbClr val="0000FF"/>
                </a:solidFill>
                <a:latin typeface="LM Roman 17"/>
                <a:cs typeface="LM Roman 17"/>
              </a:rPr>
              <a:t>This question is a </a:t>
            </a:r>
            <a:r>
              <a:rPr sz="1700" spc="-5" dirty="0">
                <a:solidFill>
                  <a:srgbClr val="0000FF"/>
                </a:solidFill>
                <a:latin typeface="LM Roman 17"/>
                <a:cs typeface="LM Roman 17"/>
              </a:rPr>
              <a:t>litmus </a:t>
            </a:r>
            <a:r>
              <a:rPr sz="1700" spc="5" dirty="0">
                <a:solidFill>
                  <a:srgbClr val="0000FF"/>
                </a:solidFill>
                <a:latin typeface="LM Roman 17"/>
                <a:cs typeface="LM Roman 17"/>
              </a:rPr>
              <a:t>test of whether </a:t>
            </a:r>
            <a:r>
              <a:rPr sz="1700" spc="-10" dirty="0">
                <a:solidFill>
                  <a:srgbClr val="0000FF"/>
                </a:solidFill>
                <a:latin typeface="LM Roman 17"/>
                <a:cs typeface="LM Roman 17"/>
              </a:rPr>
              <a:t>you </a:t>
            </a:r>
            <a:r>
              <a:rPr sz="1700" spc="5" dirty="0">
                <a:solidFill>
                  <a:srgbClr val="0000FF"/>
                </a:solidFill>
                <a:latin typeface="LM Roman 17"/>
                <a:cs typeface="LM Roman 17"/>
              </a:rPr>
              <a:t>understand the  concepts </a:t>
            </a:r>
            <a:r>
              <a:rPr sz="1700" dirty="0">
                <a:solidFill>
                  <a:srgbClr val="0000FF"/>
                </a:solidFill>
                <a:latin typeface="LM Roman 17"/>
                <a:cs typeface="LM Roman 17"/>
              </a:rPr>
              <a:t>presented </a:t>
            </a:r>
            <a:r>
              <a:rPr sz="1700" spc="5" dirty="0">
                <a:solidFill>
                  <a:srgbClr val="0000FF"/>
                </a:solidFill>
                <a:latin typeface="LM Roman 17"/>
                <a:cs typeface="LM Roman 17"/>
              </a:rPr>
              <a:t>in this lecture at a deep </a:t>
            </a:r>
            <a:r>
              <a:rPr sz="1700" spc="-5" dirty="0">
                <a:solidFill>
                  <a:srgbClr val="0000FF"/>
                </a:solidFill>
                <a:latin typeface="LM Roman 17"/>
                <a:cs typeface="LM Roman 17"/>
              </a:rPr>
              <a:t>level: </a:t>
            </a:r>
            <a:r>
              <a:rPr sz="1700" spc="5" dirty="0">
                <a:solidFill>
                  <a:srgbClr val="231F20"/>
                </a:solidFill>
                <a:latin typeface="LM Roman 17"/>
                <a:cs typeface="LM Roman 17"/>
              </a:rPr>
              <a:t>As </a:t>
            </a:r>
            <a:r>
              <a:rPr sz="1700" dirty="0">
                <a:solidFill>
                  <a:srgbClr val="231F20"/>
                </a:solidFill>
                <a:latin typeface="LM Roman 17"/>
                <a:cs typeface="LM Roman 17"/>
              </a:rPr>
              <a:t>mentioned  </a:t>
            </a:r>
            <a:r>
              <a:rPr sz="1700" spc="5" dirty="0">
                <a:solidFill>
                  <a:srgbClr val="231F20"/>
                </a:solidFill>
                <a:latin typeface="LM Roman 17"/>
                <a:cs typeface="LM Roman 17"/>
              </a:rPr>
              <a:t>in Section 7.2, there exist </a:t>
            </a:r>
            <a:r>
              <a:rPr sz="1700" spc="-25" dirty="0">
                <a:solidFill>
                  <a:srgbClr val="231F20"/>
                </a:solidFill>
                <a:latin typeface="LM Roman 17"/>
                <a:cs typeface="LM Roman 17"/>
              </a:rPr>
              <a:t>two </a:t>
            </a:r>
            <a:r>
              <a:rPr sz="1700" spc="-10" dirty="0">
                <a:solidFill>
                  <a:srgbClr val="231F20"/>
                </a:solidFill>
                <a:latin typeface="LM Roman 17"/>
                <a:cs typeface="LM Roman 17"/>
              </a:rPr>
              <a:t>different </a:t>
            </a:r>
            <a:r>
              <a:rPr sz="1700" i="1" spc="-10" dirty="0">
                <a:solidFill>
                  <a:srgbClr val="231F20"/>
                </a:solidFill>
                <a:latin typeface="LM Roman 12"/>
                <a:cs typeface="LM Roman 12"/>
              </a:rPr>
              <a:t>irreducible </a:t>
            </a:r>
            <a:r>
              <a:rPr sz="1700" i="1" dirty="0">
                <a:solidFill>
                  <a:srgbClr val="231F20"/>
                </a:solidFill>
                <a:latin typeface="LM Roman 12"/>
                <a:cs typeface="LM Roman 12"/>
              </a:rPr>
              <a:t>polynomials  </a:t>
            </a:r>
            <a:r>
              <a:rPr sz="1700" spc="5" dirty="0">
                <a:solidFill>
                  <a:srgbClr val="231F20"/>
                </a:solidFill>
                <a:latin typeface="LM Roman 17"/>
                <a:cs typeface="LM Roman 17"/>
              </a:rPr>
              <a:t>of degree 3 </a:t>
            </a:r>
            <a:r>
              <a:rPr sz="1700" spc="-20" dirty="0">
                <a:solidFill>
                  <a:srgbClr val="231F20"/>
                </a:solidFill>
                <a:latin typeface="LM Roman 17"/>
                <a:cs typeface="LM Roman 17"/>
              </a:rPr>
              <a:t>over </a:t>
            </a:r>
            <a:r>
              <a:rPr sz="1700" i="1" spc="75" dirty="0">
                <a:solidFill>
                  <a:srgbClr val="231F20"/>
                </a:solidFill>
                <a:latin typeface="Times New Roman"/>
                <a:cs typeface="Times New Roman"/>
              </a:rPr>
              <a:t>GF</a:t>
            </a:r>
            <a:r>
              <a:rPr sz="1700" i="1" spc="-160" dirty="0">
                <a:solidFill>
                  <a:srgbClr val="231F20"/>
                </a:solidFill>
                <a:latin typeface="Times New Roman"/>
                <a:cs typeface="Times New Roman"/>
              </a:rPr>
              <a:t> </a:t>
            </a:r>
            <a:r>
              <a:rPr sz="1700" spc="5" dirty="0">
                <a:solidFill>
                  <a:srgbClr val="231F20"/>
                </a:solidFill>
                <a:latin typeface="LM Roman 17"/>
                <a:cs typeface="LM Roman 17"/>
              </a:rPr>
              <a:t>(2):</a:t>
            </a:r>
            <a:endParaRPr sz="1700">
              <a:latin typeface="LM Roman 17"/>
              <a:cs typeface="LM Roman 17"/>
            </a:endParaRPr>
          </a:p>
        </p:txBody>
      </p:sp>
      <p:sp>
        <p:nvSpPr>
          <p:cNvPr id="7" name="object 7"/>
          <p:cNvSpPr txBox="1"/>
          <p:nvPr/>
        </p:nvSpPr>
        <p:spPr>
          <a:xfrm>
            <a:off x="3901431" y="2553262"/>
            <a:ext cx="320488" cy="276999"/>
          </a:xfrm>
          <a:prstGeom prst="rect">
            <a:avLst/>
          </a:prstGeom>
        </p:spPr>
        <p:txBody>
          <a:bodyPr vert="horz" wrap="square" lIns="0" tIns="15240" rIns="0" bIns="0" rtlCol="0">
            <a:spAutoFit/>
          </a:bodyPr>
          <a:lstStyle/>
          <a:p>
            <a:pPr marL="38100">
              <a:lnSpc>
                <a:spcPct val="100000"/>
              </a:lnSpc>
              <a:spcBef>
                <a:spcPts val="120"/>
              </a:spcBef>
            </a:pPr>
            <a:r>
              <a:rPr sz="2550" i="1" spc="142" baseline="-22875" dirty="0">
                <a:solidFill>
                  <a:srgbClr val="231F20"/>
                </a:solidFill>
                <a:latin typeface="Times New Roman"/>
                <a:cs typeface="Times New Roman"/>
              </a:rPr>
              <a:t>x</a:t>
            </a:r>
            <a:r>
              <a:rPr sz="1200" spc="95" dirty="0">
                <a:solidFill>
                  <a:srgbClr val="231F20"/>
                </a:solidFill>
                <a:latin typeface="LM Roman 12"/>
                <a:cs typeface="LM Roman 12"/>
              </a:rPr>
              <a:t>3</a:t>
            </a:r>
            <a:endParaRPr sz="1200">
              <a:latin typeface="LM Roman 12"/>
              <a:cs typeface="LM Roman 12"/>
            </a:endParaRPr>
          </a:p>
        </p:txBody>
      </p:sp>
      <p:sp>
        <p:nvSpPr>
          <p:cNvPr id="8" name="object 8"/>
          <p:cNvSpPr txBox="1"/>
          <p:nvPr/>
        </p:nvSpPr>
        <p:spPr>
          <a:xfrm>
            <a:off x="4304247" y="2614566"/>
            <a:ext cx="1066052" cy="276999"/>
          </a:xfrm>
          <a:prstGeom prst="rect">
            <a:avLst/>
          </a:prstGeom>
        </p:spPr>
        <p:txBody>
          <a:bodyPr vert="horz" wrap="square" lIns="0" tIns="15240" rIns="0" bIns="0" rtlCol="0">
            <a:spAutoFit/>
          </a:bodyPr>
          <a:lstStyle/>
          <a:p>
            <a:pPr marL="12700">
              <a:lnSpc>
                <a:spcPct val="100000"/>
              </a:lnSpc>
              <a:spcBef>
                <a:spcPts val="120"/>
              </a:spcBef>
            </a:pPr>
            <a:r>
              <a:rPr sz="1700" spc="10" dirty="0">
                <a:solidFill>
                  <a:srgbClr val="231F20"/>
                </a:solidFill>
                <a:latin typeface="LM Roman 17"/>
                <a:cs typeface="LM Roman 17"/>
              </a:rPr>
              <a:t>+ </a:t>
            </a:r>
            <a:r>
              <a:rPr sz="1700" i="1" spc="200" dirty="0">
                <a:solidFill>
                  <a:srgbClr val="231F20"/>
                </a:solidFill>
                <a:latin typeface="Times New Roman"/>
                <a:cs typeface="Times New Roman"/>
              </a:rPr>
              <a:t>x </a:t>
            </a:r>
            <a:r>
              <a:rPr sz="1700" spc="10" dirty="0">
                <a:solidFill>
                  <a:srgbClr val="231F20"/>
                </a:solidFill>
                <a:latin typeface="LM Roman 17"/>
                <a:cs typeface="LM Roman 17"/>
              </a:rPr>
              <a:t>+</a:t>
            </a:r>
            <a:r>
              <a:rPr sz="1700" spc="-190" dirty="0">
                <a:solidFill>
                  <a:srgbClr val="231F20"/>
                </a:solidFill>
                <a:latin typeface="LM Roman 17"/>
                <a:cs typeface="LM Roman 17"/>
              </a:rPr>
              <a:t> </a:t>
            </a:r>
            <a:r>
              <a:rPr sz="1700" spc="5" dirty="0">
                <a:solidFill>
                  <a:srgbClr val="231F20"/>
                </a:solidFill>
                <a:latin typeface="LM Roman 17"/>
                <a:cs typeface="LM Roman 17"/>
              </a:rPr>
              <a:t>1</a:t>
            </a:r>
            <a:endParaRPr sz="1700">
              <a:latin typeface="LM Roman 17"/>
              <a:cs typeface="LM Roman 17"/>
            </a:endParaRPr>
          </a:p>
        </p:txBody>
      </p:sp>
      <p:sp>
        <p:nvSpPr>
          <p:cNvPr id="9" name="object 9"/>
          <p:cNvSpPr txBox="1"/>
          <p:nvPr/>
        </p:nvSpPr>
        <p:spPr>
          <a:xfrm>
            <a:off x="1326175" y="2889925"/>
            <a:ext cx="410882" cy="276999"/>
          </a:xfrm>
          <a:prstGeom prst="rect">
            <a:avLst/>
          </a:prstGeom>
        </p:spPr>
        <p:txBody>
          <a:bodyPr vert="horz" wrap="square" lIns="0" tIns="15240" rIns="0" bIns="0" rtlCol="0">
            <a:spAutoFit/>
          </a:bodyPr>
          <a:lstStyle/>
          <a:p>
            <a:pPr marL="12700">
              <a:lnSpc>
                <a:spcPct val="100000"/>
              </a:lnSpc>
              <a:spcBef>
                <a:spcPts val="120"/>
              </a:spcBef>
            </a:pPr>
            <a:r>
              <a:rPr sz="1700" spc="5" dirty="0">
                <a:solidFill>
                  <a:srgbClr val="231F20"/>
                </a:solidFill>
                <a:latin typeface="LM Roman 17"/>
                <a:cs typeface="LM Roman 17"/>
              </a:rPr>
              <a:t>a</a:t>
            </a:r>
            <a:r>
              <a:rPr sz="1700" dirty="0">
                <a:solidFill>
                  <a:srgbClr val="231F20"/>
                </a:solidFill>
                <a:latin typeface="LM Roman 17"/>
                <a:cs typeface="LM Roman 17"/>
              </a:rPr>
              <a:t>n</a:t>
            </a:r>
            <a:r>
              <a:rPr sz="1700" spc="5" dirty="0">
                <a:solidFill>
                  <a:srgbClr val="231F20"/>
                </a:solidFill>
                <a:latin typeface="LM Roman 17"/>
                <a:cs typeface="LM Roman 17"/>
              </a:rPr>
              <a:t>d</a:t>
            </a:r>
            <a:endParaRPr sz="1700">
              <a:latin typeface="LM Roman 17"/>
              <a:cs typeface="LM Roman 17"/>
            </a:endParaRPr>
          </a:p>
        </p:txBody>
      </p:sp>
      <p:sp>
        <p:nvSpPr>
          <p:cNvPr id="10" name="object 10"/>
          <p:cNvSpPr txBox="1"/>
          <p:nvPr/>
        </p:nvSpPr>
        <p:spPr>
          <a:xfrm>
            <a:off x="3853028" y="3018773"/>
            <a:ext cx="320488" cy="276999"/>
          </a:xfrm>
          <a:prstGeom prst="rect">
            <a:avLst/>
          </a:prstGeom>
        </p:spPr>
        <p:txBody>
          <a:bodyPr vert="horz" wrap="square" lIns="0" tIns="15240" rIns="0" bIns="0" rtlCol="0">
            <a:spAutoFit/>
          </a:bodyPr>
          <a:lstStyle/>
          <a:p>
            <a:pPr marL="38100">
              <a:lnSpc>
                <a:spcPct val="100000"/>
              </a:lnSpc>
              <a:spcBef>
                <a:spcPts val="120"/>
              </a:spcBef>
            </a:pPr>
            <a:r>
              <a:rPr sz="2550" i="1" spc="142" baseline="-22875" dirty="0">
                <a:solidFill>
                  <a:srgbClr val="231F20"/>
                </a:solidFill>
                <a:latin typeface="Times New Roman"/>
                <a:cs typeface="Times New Roman"/>
              </a:rPr>
              <a:t>x</a:t>
            </a:r>
            <a:r>
              <a:rPr sz="1200" spc="95" dirty="0">
                <a:solidFill>
                  <a:srgbClr val="231F20"/>
                </a:solidFill>
                <a:latin typeface="LM Roman 12"/>
                <a:cs typeface="LM Roman 12"/>
              </a:rPr>
              <a:t>3</a:t>
            </a:r>
            <a:endParaRPr sz="1200">
              <a:latin typeface="LM Roman 12"/>
              <a:cs typeface="LM Roman 12"/>
            </a:endParaRPr>
          </a:p>
        </p:txBody>
      </p:sp>
      <p:sp>
        <p:nvSpPr>
          <p:cNvPr id="11" name="object 11"/>
          <p:cNvSpPr txBox="1"/>
          <p:nvPr/>
        </p:nvSpPr>
        <p:spPr>
          <a:xfrm>
            <a:off x="4225955" y="3080080"/>
            <a:ext cx="1220694" cy="276999"/>
          </a:xfrm>
          <a:prstGeom prst="rect">
            <a:avLst/>
          </a:prstGeom>
        </p:spPr>
        <p:txBody>
          <a:bodyPr vert="horz" wrap="square" lIns="0" tIns="15240" rIns="0" bIns="0" rtlCol="0">
            <a:spAutoFit/>
          </a:bodyPr>
          <a:lstStyle/>
          <a:p>
            <a:pPr marL="38100">
              <a:lnSpc>
                <a:spcPct val="100000"/>
              </a:lnSpc>
              <a:spcBef>
                <a:spcPts val="120"/>
              </a:spcBef>
            </a:pPr>
            <a:r>
              <a:rPr sz="1700" spc="10" dirty="0">
                <a:solidFill>
                  <a:srgbClr val="231F20"/>
                </a:solidFill>
                <a:latin typeface="LM Roman 17"/>
                <a:cs typeface="LM Roman 17"/>
              </a:rPr>
              <a:t>+ </a:t>
            </a:r>
            <a:r>
              <a:rPr sz="1700" i="1" spc="95" dirty="0">
                <a:solidFill>
                  <a:srgbClr val="231F20"/>
                </a:solidFill>
                <a:latin typeface="Times New Roman"/>
                <a:cs typeface="Times New Roman"/>
              </a:rPr>
              <a:t>x</a:t>
            </a:r>
            <a:r>
              <a:rPr sz="1800" spc="142" baseline="32407" dirty="0">
                <a:solidFill>
                  <a:srgbClr val="231F20"/>
                </a:solidFill>
                <a:latin typeface="LM Roman 12"/>
                <a:cs typeface="LM Roman 12"/>
              </a:rPr>
              <a:t>2 </a:t>
            </a:r>
            <a:r>
              <a:rPr sz="1700" spc="10" dirty="0">
                <a:solidFill>
                  <a:srgbClr val="231F20"/>
                </a:solidFill>
                <a:latin typeface="LM Roman 17"/>
                <a:cs typeface="LM Roman 17"/>
              </a:rPr>
              <a:t>+</a:t>
            </a:r>
            <a:r>
              <a:rPr sz="1700" spc="145" dirty="0">
                <a:solidFill>
                  <a:srgbClr val="231F20"/>
                </a:solidFill>
                <a:latin typeface="LM Roman 17"/>
                <a:cs typeface="LM Roman 17"/>
              </a:rPr>
              <a:t> </a:t>
            </a:r>
            <a:r>
              <a:rPr sz="1700" spc="5" dirty="0">
                <a:solidFill>
                  <a:srgbClr val="231F20"/>
                </a:solidFill>
                <a:latin typeface="LM Roman 17"/>
                <a:cs typeface="LM Roman 17"/>
              </a:rPr>
              <a:t>1</a:t>
            </a:r>
            <a:endParaRPr sz="1700">
              <a:latin typeface="LM Roman 17"/>
              <a:cs typeface="LM Roman 17"/>
            </a:endParaRPr>
          </a:p>
        </p:txBody>
      </p:sp>
      <p:sp>
        <p:nvSpPr>
          <p:cNvPr id="12" name="object 12"/>
          <p:cNvSpPr txBox="1"/>
          <p:nvPr/>
        </p:nvSpPr>
        <p:spPr>
          <a:xfrm>
            <a:off x="1053056" y="3352800"/>
            <a:ext cx="6967818" cy="2836674"/>
          </a:xfrm>
          <a:prstGeom prst="rect">
            <a:avLst/>
          </a:prstGeom>
        </p:spPr>
        <p:txBody>
          <a:bodyPr vert="horz" wrap="square" lIns="0" tIns="10795" rIns="0" bIns="0" rtlCol="0">
            <a:spAutoFit/>
          </a:bodyPr>
          <a:lstStyle/>
          <a:p>
            <a:pPr marL="244475" marR="51435">
              <a:lnSpc>
                <a:spcPct val="107400"/>
              </a:lnSpc>
              <a:spcBef>
                <a:spcPts val="85"/>
              </a:spcBef>
            </a:pPr>
            <a:r>
              <a:rPr sz="1700" spc="-15" dirty="0">
                <a:solidFill>
                  <a:srgbClr val="231F20"/>
                </a:solidFill>
                <a:latin typeface="LM Roman 17"/>
                <a:cs typeface="LM Roman 17"/>
              </a:rPr>
              <a:t>Obviously, </a:t>
            </a:r>
            <a:r>
              <a:rPr sz="1700" spc="5" dirty="0">
                <a:solidFill>
                  <a:srgbClr val="231F20"/>
                </a:solidFill>
                <a:latin typeface="LM Roman 17"/>
                <a:cs typeface="LM Roman 17"/>
              </a:rPr>
              <a:t>the </a:t>
            </a:r>
            <a:r>
              <a:rPr sz="1700" spc="-5" dirty="0">
                <a:solidFill>
                  <a:srgbClr val="231F20"/>
                </a:solidFill>
                <a:latin typeface="LM Roman 17"/>
                <a:cs typeface="LM Roman 17"/>
              </a:rPr>
              <a:t>finite field </a:t>
            </a:r>
            <a:r>
              <a:rPr sz="1700" i="1" spc="75" dirty="0">
                <a:solidFill>
                  <a:srgbClr val="231F20"/>
                </a:solidFill>
                <a:latin typeface="Times New Roman"/>
                <a:cs typeface="Times New Roman"/>
              </a:rPr>
              <a:t>GF </a:t>
            </a:r>
            <a:r>
              <a:rPr sz="1700" spc="10" dirty="0">
                <a:solidFill>
                  <a:srgbClr val="231F20"/>
                </a:solidFill>
                <a:latin typeface="LM Roman 17"/>
                <a:cs typeface="LM Roman 17"/>
              </a:rPr>
              <a:t>(2</a:t>
            </a:r>
            <a:r>
              <a:rPr sz="1800" spc="15" baseline="27777" dirty="0">
                <a:solidFill>
                  <a:srgbClr val="231F20"/>
                </a:solidFill>
                <a:latin typeface="LM Roman 12"/>
                <a:cs typeface="LM Roman 12"/>
              </a:rPr>
              <a:t>3</a:t>
            </a:r>
            <a:r>
              <a:rPr sz="1700" spc="10" dirty="0">
                <a:solidFill>
                  <a:srgbClr val="231F20"/>
                </a:solidFill>
                <a:latin typeface="LM Roman 17"/>
                <a:cs typeface="LM Roman 17"/>
              </a:rPr>
              <a:t>) </a:t>
            </a:r>
            <a:r>
              <a:rPr sz="1700" spc="5" dirty="0">
                <a:solidFill>
                  <a:srgbClr val="231F20"/>
                </a:solidFill>
                <a:latin typeface="LM Roman 17"/>
                <a:cs typeface="LM Roman 17"/>
              </a:rPr>
              <a:t>can </a:t>
            </a:r>
            <a:r>
              <a:rPr sz="1700" spc="30" dirty="0">
                <a:solidFill>
                  <a:srgbClr val="231F20"/>
                </a:solidFill>
                <a:latin typeface="LM Roman 17"/>
                <a:cs typeface="LM Roman 17"/>
              </a:rPr>
              <a:t>be </a:t>
            </a:r>
            <a:r>
              <a:rPr sz="1700" spc="5" dirty="0">
                <a:solidFill>
                  <a:srgbClr val="231F20"/>
                </a:solidFill>
                <a:latin typeface="LM Roman 17"/>
                <a:cs typeface="LM Roman 17"/>
              </a:rPr>
              <a:t>constructed with  either of these </a:t>
            </a:r>
            <a:r>
              <a:rPr sz="1700" spc="-25" dirty="0">
                <a:solidFill>
                  <a:srgbClr val="231F20"/>
                </a:solidFill>
                <a:latin typeface="LM Roman 17"/>
                <a:cs typeface="LM Roman 17"/>
              </a:rPr>
              <a:t>two </a:t>
            </a:r>
            <a:r>
              <a:rPr sz="1700" spc="5" dirty="0">
                <a:solidFill>
                  <a:srgbClr val="231F20"/>
                </a:solidFill>
                <a:latin typeface="LM Roman 17"/>
                <a:cs typeface="LM Roman 17"/>
              </a:rPr>
              <a:t>irreducible </a:t>
            </a:r>
            <a:r>
              <a:rPr sz="1700" spc="10" dirty="0">
                <a:solidFill>
                  <a:srgbClr val="231F20"/>
                </a:solidFill>
                <a:latin typeface="LM Roman 17"/>
                <a:cs typeface="LM Roman 17"/>
              </a:rPr>
              <a:t>polynomials. </a:t>
            </a:r>
            <a:r>
              <a:rPr sz="1700" spc="5" dirty="0">
                <a:solidFill>
                  <a:srgbClr val="231F20"/>
                </a:solidFill>
                <a:latin typeface="LM Roman 17"/>
                <a:cs typeface="LM Roman 17"/>
              </a:rPr>
              <a:t>Regardless of </a:t>
            </a:r>
            <a:r>
              <a:rPr sz="1700" spc="-5" dirty="0">
                <a:solidFill>
                  <a:srgbClr val="231F20"/>
                </a:solidFill>
                <a:latin typeface="LM Roman 17"/>
                <a:cs typeface="LM Roman 17"/>
              </a:rPr>
              <a:t>which  </a:t>
            </a:r>
            <a:r>
              <a:rPr sz="1700" spc="10" dirty="0">
                <a:solidFill>
                  <a:srgbClr val="231F20"/>
                </a:solidFill>
                <a:latin typeface="LM Roman 17"/>
                <a:cs typeface="LM Roman 17"/>
              </a:rPr>
              <a:t>polynomial </a:t>
            </a:r>
            <a:r>
              <a:rPr sz="1700" spc="-15" dirty="0">
                <a:solidFill>
                  <a:srgbClr val="231F20"/>
                </a:solidFill>
                <a:latin typeface="LM Roman 17"/>
                <a:cs typeface="LM Roman 17"/>
              </a:rPr>
              <a:t>we </a:t>
            </a:r>
            <a:r>
              <a:rPr sz="1700" spc="5" dirty="0">
                <a:solidFill>
                  <a:srgbClr val="231F20"/>
                </a:solidFill>
                <a:latin typeface="LM Roman 17"/>
                <a:cs typeface="LM Roman 17"/>
              </a:rPr>
              <a:t>use, </a:t>
            </a:r>
            <a:r>
              <a:rPr sz="1700" spc="-15" dirty="0">
                <a:solidFill>
                  <a:srgbClr val="231F20"/>
                </a:solidFill>
                <a:latin typeface="LM Roman 17"/>
                <a:cs typeface="LM Roman 17"/>
              </a:rPr>
              <a:t>we </a:t>
            </a:r>
            <a:r>
              <a:rPr sz="1700" spc="5" dirty="0">
                <a:solidFill>
                  <a:srgbClr val="231F20"/>
                </a:solidFill>
                <a:latin typeface="LM Roman 17"/>
                <a:cs typeface="LM Roman 17"/>
              </a:rPr>
              <a:t>end up </a:t>
            </a:r>
            <a:r>
              <a:rPr sz="1700" spc="5">
                <a:solidFill>
                  <a:srgbClr val="231F20"/>
                </a:solidFill>
                <a:latin typeface="LM Roman 17"/>
                <a:cs typeface="LM Roman 17"/>
              </a:rPr>
              <a:t>with </a:t>
            </a:r>
            <a:r>
              <a:rPr sz="1700" spc="5" smtClean="0">
                <a:solidFill>
                  <a:srgbClr val="231F20"/>
                </a:solidFill>
                <a:latin typeface="LM Roman 17"/>
                <a:cs typeface="LM Roman 17"/>
              </a:rPr>
              <a:t>the </a:t>
            </a:r>
            <a:r>
              <a:rPr sz="1700" spc="10" dirty="0">
                <a:solidFill>
                  <a:srgbClr val="231F20"/>
                </a:solidFill>
                <a:latin typeface="LM Roman 17"/>
                <a:cs typeface="LM Roman 17"/>
              </a:rPr>
              <a:t>same </a:t>
            </a:r>
            <a:r>
              <a:rPr sz="1700" spc="5" dirty="0">
                <a:solidFill>
                  <a:srgbClr val="231F20"/>
                </a:solidFill>
                <a:latin typeface="LM Roman 17"/>
                <a:cs typeface="LM Roman 17"/>
              </a:rPr>
              <a:t>set of bit patterns:</a:t>
            </a:r>
            <a:endParaRPr sz="1700">
              <a:latin typeface="LM Roman 17"/>
              <a:cs typeface="LM Roman 17"/>
            </a:endParaRPr>
          </a:p>
          <a:p>
            <a:pPr marL="244475">
              <a:lnSpc>
                <a:spcPct val="100000"/>
              </a:lnSpc>
              <a:spcBef>
                <a:spcPts val="160"/>
              </a:spcBef>
            </a:pPr>
            <a:r>
              <a:rPr sz="1700" spc="15" dirty="0">
                <a:solidFill>
                  <a:srgbClr val="231F20"/>
                </a:solidFill>
                <a:latin typeface="Latin Modern Math"/>
                <a:cs typeface="Latin Modern Math"/>
              </a:rPr>
              <a:t>{</a:t>
            </a:r>
            <a:r>
              <a:rPr sz="1700" spc="15" dirty="0">
                <a:solidFill>
                  <a:srgbClr val="231F20"/>
                </a:solidFill>
                <a:latin typeface="LM Roman 17"/>
                <a:cs typeface="LM Roman 17"/>
              </a:rPr>
              <a:t>000</a:t>
            </a:r>
            <a:r>
              <a:rPr sz="1700" i="1" spc="15" dirty="0">
                <a:solidFill>
                  <a:srgbClr val="231F20"/>
                </a:solidFill>
                <a:latin typeface="Times New Roman"/>
                <a:cs typeface="Times New Roman"/>
              </a:rPr>
              <a:t>, </a:t>
            </a:r>
            <a:r>
              <a:rPr sz="1700" spc="15" dirty="0">
                <a:solidFill>
                  <a:srgbClr val="231F20"/>
                </a:solidFill>
                <a:latin typeface="LM Roman 17"/>
                <a:cs typeface="LM Roman 17"/>
              </a:rPr>
              <a:t>001</a:t>
            </a:r>
            <a:r>
              <a:rPr sz="1700" i="1" spc="15" dirty="0">
                <a:solidFill>
                  <a:srgbClr val="231F20"/>
                </a:solidFill>
                <a:latin typeface="Times New Roman"/>
                <a:cs typeface="Times New Roman"/>
              </a:rPr>
              <a:t>, </a:t>
            </a:r>
            <a:r>
              <a:rPr sz="1700" spc="15" dirty="0">
                <a:solidFill>
                  <a:srgbClr val="231F20"/>
                </a:solidFill>
                <a:latin typeface="LM Roman 17"/>
                <a:cs typeface="LM Roman 17"/>
              </a:rPr>
              <a:t>010</a:t>
            </a:r>
            <a:r>
              <a:rPr sz="1700" i="1" spc="15" dirty="0">
                <a:solidFill>
                  <a:srgbClr val="231F20"/>
                </a:solidFill>
                <a:latin typeface="Times New Roman"/>
                <a:cs typeface="Times New Roman"/>
              </a:rPr>
              <a:t>, </a:t>
            </a:r>
            <a:r>
              <a:rPr sz="1700" spc="15" dirty="0">
                <a:solidFill>
                  <a:srgbClr val="231F20"/>
                </a:solidFill>
                <a:latin typeface="LM Roman 17"/>
                <a:cs typeface="LM Roman 17"/>
              </a:rPr>
              <a:t>011</a:t>
            </a:r>
            <a:r>
              <a:rPr sz="1700" i="1" spc="15" dirty="0">
                <a:solidFill>
                  <a:srgbClr val="231F20"/>
                </a:solidFill>
                <a:latin typeface="Times New Roman"/>
                <a:cs typeface="Times New Roman"/>
              </a:rPr>
              <a:t>, </a:t>
            </a:r>
            <a:r>
              <a:rPr sz="1700" spc="15" dirty="0">
                <a:solidFill>
                  <a:srgbClr val="231F20"/>
                </a:solidFill>
                <a:latin typeface="LM Roman 17"/>
                <a:cs typeface="LM Roman 17"/>
              </a:rPr>
              <a:t>100</a:t>
            </a:r>
            <a:r>
              <a:rPr sz="1700" i="1" spc="15" dirty="0">
                <a:solidFill>
                  <a:srgbClr val="231F20"/>
                </a:solidFill>
                <a:latin typeface="Times New Roman"/>
                <a:cs typeface="Times New Roman"/>
              </a:rPr>
              <a:t>, </a:t>
            </a:r>
            <a:r>
              <a:rPr sz="1700" spc="15" dirty="0">
                <a:solidFill>
                  <a:srgbClr val="231F20"/>
                </a:solidFill>
                <a:latin typeface="LM Roman 17"/>
                <a:cs typeface="LM Roman 17"/>
              </a:rPr>
              <a:t>101</a:t>
            </a:r>
            <a:r>
              <a:rPr sz="1700" i="1" spc="15" dirty="0">
                <a:solidFill>
                  <a:srgbClr val="231F20"/>
                </a:solidFill>
                <a:latin typeface="Times New Roman"/>
                <a:cs typeface="Times New Roman"/>
              </a:rPr>
              <a:t>, </a:t>
            </a:r>
            <a:r>
              <a:rPr sz="1700" spc="15" dirty="0">
                <a:solidFill>
                  <a:srgbClr val="231F20"/>
                </a:solidFill>
                <a:latin typeface="LM Roman 17"/>
                <a:cs typeface="LM Roman 17"/>
              </a:rPr>
              <a:t>110</a:t>
            </a:r>
            <a:r>
              <a:rPr sz="1700" i="1" spc="15" dirty="0">
                <a:solidFill>
                  <a:srgbClr val="231F20"/>
                </a:solidFill>
                <a:latin typeface="Times New Roman"/>
                <a:cs typeface="Times New Roman"/>
              </a:rPr>
              <a:t>,</a:t>
            </a:r>
            <a:r>
              <a:rPr sz="1700" i="1" spc="40" dirty="0">
                <a:solidFill>
                  <a:srgbClr val="231F20"/>
                </a:solidFill>
                <a:latin typeface="Times New Roman"/>
                <a:cs typeface="Times New Roman"/>
              </a:rPr>
              <a:t> </a:t>
            </a:r>
            <a:r>
              <a:rPr sz="1700" spc="5" dirty="0">
                <a:solidFill>
                  <a:srgbClr val="231F20"/>
                </a:solidFill>
                <a:latin typeface="LM Roman 17"/>
                <a:cs typeface="LM Roman 17"/>
              </a:rPr>
              <a:t>111</a:t>
            </a:r>
            <a:r>
              <a:rPr sz="1700" spc="5" dirty="0">
                <a:solidFill>
                  <a:srgbClr val="231F20"/>
                </a:solidFill>
                <a:latin typeface="Latin Modern Math"/>
                <a:cs typeface="Latin Modern Math"/>
              </a:rPr>
              <a:t>}</a:t>
            </a:r>
            <a:r>
              <a:rPr sz="1700" spc="5" dirty="0">
                <a:solidFill>
                  <a:srgbClr val="231F20"/>
                </a:solidFill>
                <a:latin typeface="LM Roman 17"/>
                <a:cs typeface="LM Roman 17"/>
              </a:rPr>
              <a:t>. The </a:t>
            </a:r>
            <a:r>
              <a:rPr sz="1700" spc="10" dirty="0">
                <a:solidFill>
                  <a:srgbClr val="231F20"/>
                </a:solidFill>
                <a:latin typeface="LM Roman 17"/>
                <a:cs typeface="LM Roman 17"/>
              </a:rPr>
              <a:t>MI</a:t>
            </a:r>
            <a:endParaRPr sz="1700">
              <a:latin typeface="LM Roman 17"/>
              <a:cs typeface="LM Roman 17"/>
            </a:endParaRPr>
          </a:p>
          <a:p>
            <a:pPr marL="244475" marR="43180">
              <a:lnSpc>
                <a:spcPts val="2200"/>
              </a:lnSpc>
              <a:spcBef>
                <a:spcPts val="80"/>
              </a:spcBef>
            </a:pPr>
            <a:r>
              <a:rPr sz="1700" dirty="0">
                <a:solidFill>
                  <a:srgbClr val="231F20"/>
                </a:solidFill>
                <a:latin typeface="LM Roman 17"/>
                <a:cs typeface="LM Roman 17"/>
              </a:rPr>
              <a:t>(multiplicative </a:t>
            </a:r>
            <a:r>
              <a:rPr sz="1700" spc="-5" dirty="0">
                <a:solidFill>
                  <a:srgbClr val="231F20"/>
                </a:solidFill>
                <a:latin typeface="LM Roman 17"/>
                <a:cs typeface="LM Roman 17"/>
              </a:rPr>
              <a:t>inverse) </a:t>
            </a:r>
            <a:r>
              <a:rPr sz="1700" spc="5" dirty="0">
                <a:solidFill>
                  <a:srgbClr val="231F20"/>
                </a:solidFill>
                <a:latin typeface="LM Roman 17"/>
                <a:cs typeface="LM Roman 17"/>
              </a:rPr>
              <a:t>of 010 is 101 when </a:t>
            </a:r>
            <a:r>
              <a:rPr sz="1700" spc="-10" dirty="0">
                <a:solidFill>
                  <a:srgbClr val="231F20"/>
                </a:solidFill>
                <a:latin typeface="LM Roman 17"/>
                <a:cs typeface="LM Roman 17"/>
              </a:rPr>
              <a:t>you </a:t>
            </a:r>
            <a:r>
              <a:rPr sz="1700" spc="5" dirty="0">
                <a:solidFill>
                  <a:srgbClr val="231F20"/>
                </a:solidFill>
                <a:latin typeface="LM Roman 17"/>
                <a:cs typeface="LM Roman 17"/>
              </a:rPr>
              <a:t>base </a:t>
            </a:r>
            <a:r>
              <a:rPr sz="1700" i="1" spc="75" dirty="0">
                <a:solidFill>
                  <a:srgbClr val="231F20"/>
                </a:solidFill>
                <a:latin typeface="Times New Roman"/>
                <a:cs typeface="Times New Roman"/>
              </a:rPr>
              <a:t>GF </a:t>
            </a:r>
            <a:r>
              <a:rPr sz="1700" spc="10" dirty="0">
                <a:solidFill>
                  <a:srgbClr val="231F20"/>
                </a:solidFill>
                <a:latin typeface="LM Roman 17"/>
                <a:cs typeface="LM Roman 17"/>
              </a:rPr>
              <a:t>(2</a:t>
            </a:r>
            <a:r>
              <a:rPr sz="1800" spc="15" baseline="27777" dirty="0">
                <a:solidFill>
                  <a:srgbClr val="231F20"/>
                </a:solidFill>
                <a:latin typeface="LM Roman 12"/>
                <a:cs typeface="LM Roman 12"/>
              </a:rPr>
              <a:t>3</a:t>
            </a:r>
            <a:r>
              <a:rPr sz="1700" spc="10" dirty="0">
                <a:solidFill>
                  <a:srgbClr val="231F20"/>
                </a:solidFill>
                <a:latin typeface="LM Roman 17"/>
                <a:cs typeface="LM Roman 17"/>
              </a:rPr>
              <a:t>) </a:t>
            </a:r>
            <a:r>
              <a:rPr sz="1700" spc="5" dirty="0">
                <a:solidFill>
                  <a:srgbClr val="231F20"/>
                </a:solidFill>
                <a:latin typeface="LM Roman 17"/>
                <a:cs typeface="LM Roman 17"/>
              </a:rPr>
              <a:t>on  the irreducible </a:t>
            </a:r>
            <a:r>
              <a:rPr sz="1700" spc="10" dirty="0">
                <a:solidFill>
                  <a:srgbClr val="231F20"/>
                </a:solidFill>
                <a:latin typeface="LM Roman 17"/>
                <a:cs typeface="LM Roman 17"/>
              </a:rPr>
              <a:t>polynomial </a:t>
            </a:r>
            <a:r>
              <a:rPr sz="1700" i="1" spc="95" dirty="0">
                <a:solidFill>
                  <a:srgbClr val="231F20"/>
                </a:solidFill>
                <a:latin typeface="Times New Roman"/>
                <a:cs typeface="Times New Roman"/>
              </a:rPr>
              <a:t>x</a:t>
            </a:r>
            <a:r>
              <a:rPr sz="1800" spc="142" baseline="27777" dirty="0">
                <a:solidFill>
                  <a:srgbClr val="231F20"/>
                </a:solidFill>
                <a:latin typeface="LM Roman 12"/>
                <a:cs typeface="LM Roman 12"/>
              </a:rPr>
              <a:t>3 </a:t>
            </a:r>
            <a:r>
              <a:rPr sz="1700" spc="10" dirty="0">
                <a:solidFill>
                  <a:srgbClr val="231F20"/>
                </a:solidFill>
                <a:latin typeface="LM Roman 17"/>
                <a:cs typeface="LM Roman 17"/>
              </a:rPr>
              <a:t>+ </a:t>
            </a:r>
            <a:r>
              <a:rPr sz="1700" i="1" spc="200" dirty="0">
                <a:solidFill>
                  <a:srgbClr val="231F20"/>
                </a:solidFill>
                <a:latin typeface="Times New Roman"/>
                <a:cs typeface="Times New Roman"/>
              </a:rPr>
              <a:t>x </a:t>
            </a:r>
            <a:r>
              <a:rPr sz="1700" spc="10">
                <a:solidFill>
                  <a:srgbClr val="231F20"/>
                </a:solidFill>
                <a:latin typeface="LM Roman 17"/>
                <a:cs typeface="LM Roman 17"/>
              </a:rPr>
              <a:t>+</a:t>
            </a:r>
            <a:r>
              <a:rPr sz="1700" spc="-395">
                <a:solidFill>
                  <a:srgbClr val="231F20"/>
                </a:solidFill>
                <a:latin typeface="LM Roman 17"/>
                <a:cs typeface="LM Roman 17"/>
              </a:rPr>
              <a:t> </a:t>
            </a:r>
            <a:r>
              <a:rPr sz="1700" spc="5" smtClean="0">
                <a:solidFill>
                  <a:srgbClr val="231F20"/>
                </a:solidFill>
                <a:latin typeface="LM Roman 17"/>
                <a:cs typeface="LM Roman 17"/>
              </a:rPr>
              <a:t>1</a:t>
            </a:r>
            <a:r>
              <a:rPr sz="1700" spc="5" smtClean="0">
                <a:solidFill>
                  <a:srgbClr val="FF0000"/>
                </a:solidFill>
                <a:latin typeface="LM Roman 17"/>
                <a:cs typeface="LM Roman 17"/>
              </a:rPr>
              <a:t>The</a:t>
            </a:r>
            <a:r>
              <a:rPr sz="1700" spc="-5" smtClean="0">
                <a:solidFill>
                  <a:srgbClr val="FF0000"/>
                </a:solidFill>
                <a:latin typeface="LM Roman 17"/>
                <a:cs typeface="LM Roman 17"/>
              </a:rPr>
              <a:t> </a:t>
            </a:r>
            <a:r>
              <a:rPr sz="1700" spc="5" dirty="0">
                <a:solidFill>
                  <a:srgbClr val="FF0000"/>
                </a:solidFill>
                <a:latin typeface="LM Roman 17"/>
                <a:cs typeface="LM Roman 17"/>
              </a:rPr>
              <a:t>question</a:t>
            </a:r>
            <a:r>
              <a:rPr sz="1700" spc="-20" dirty="0">
                <a:solidFill>
                  <a:srgbClr val="FF0000"/>
                </a:solidFill>
                <a:latin typeface="LM Roman 17"/>
                <a:cs typeface="LM Roman 17"/>
              </a:rPr>
              <a:t> </a:t>
            </a:r>
            <a:r>
              <a:rPr sz="1700" spc="-10" dirty="0">
                <a:solidFill>
                  <a:srgbClr val="FF0000"/>
                </a:solidFill>
                <a:latin typeface="LM Roman 17"/>
                <a:cs typeface="LM Roman 17"/>
              </a:rPr>
              <a:t>you</a:t>
            </a:r>
            <a:r>
              <a:rPr sz="1700" spc="-15" dirty="0">
                <a:solidFill>
                  <a:srgbClr val="FF0000"/>
                </a:solidFill>
                <a:latin typeface="LM Roman 17"/>
                <a:cs typeface="LM Roman 17"/>
              </a:rPr>
              <a:t> </a:t>
            </a:r>
            <a:r>
              <a:rPr sz="1700" spc="5" dirty="0">
                <a:solidFill>
                  <a:srgbClr val="FF0000"/>
                </a:solidFill>
                <a:latin typeface="LM Roman 17"/>
                <a:cs typeface="LM Roman 17"/>
              </a:rPr>
              <a:t>are</a:t>
            </a:r>
            <a:endParaRPr sz="1700">
              <a:latin typeface="LM Roman 17"/>
              <a:cs typeface="LM Roman 17"/>
            </a:endParaRPr>
          </a:p>
          <a:p>
            <a:pPr marL="244475">
              <a:lnSpc>
                <a:spcPct val="100000"/>
              </a:lnSpc>
              <a:spcBef>
                <a:spcPts val="65"/>
              </a:spcBef>
            </a:pPr>
            <a:r>
              <a:rPr sz="1700" spc="10" dirty="0">
                <a:solidFill>
                  <a:srgbClr val="FF0000"/>
                </a:solidFill>
                <a:latin typeface="LM Roman 17"/>
                <a:cs typeface="LM Roman 17"/>
              </a:rPr>
              <a:t>being </a:t>
            </a:r>
            <a:r>
              <a:rPr sz="1700" spc="-5" dirty="0">
                <a:solidFill>
                  <a:srgbClr val="FF0000"/>
                </a:solidFill>
                <a:latin typeface="LM Roman 17"/>
                <a:cs typeface="LM Roman 17"/>
              </a:rPr>
              <a:t>asked </a:t>
            </a:r>
            <a:r>
              <a:rPr sz="1700" spc="5" dirty="0">
                <a:solidFill>
                  <a:srgbClr val="FF0000"/>
                </a:solidFill>
                <a:latin typeface="LM Roman 17"/>
                <a:cs typeface="LM Roman 17"/>
              </a:rPr>
              <a:t>is whether the </a:t>
            </a:r>
            <a:r>
              <a:rPr sz="1700" spc="10" dirty="0">
                <a:solidFill>
                  <a:srgbClr val="FF0000"/>
                </a:solidFill>
                <a:latin typeface="LM Roman 17"/>
                <a:cs typeface="LM Roman 17"/>
              </a:rPr>
              <a:t>MI </a:t>
            </a:r>
            <a:r>
              <a:rPr sz="1700" spc="5" dirty="0">
                <a:solidFill>
                  <a:srgbClr val="FF0000"/>
                </a:solidFill>
                <a:latin typeface="LM Roman 17"/>
                <a:cs typeface="LM Roman 17"/>
              </a:rPr>
              <a:t>of 010 will </a:t>
            </a:r>
            <a:r>
              <a:rPr sz="1700" spc="30" dirty="0">
                <a:solidFill>
                  <a:srgbClr val="FF0000"/>
                </a:solidFill>
                <a:latin typeface="LM Roman 17"/>
                <a:cs typeface="LM Roman 17"/>
              </a:rPr>
              <a:t>be </a:t>
            </a:r>
            <a:r>
              <a:rPr sz="1700" spc="-10" dirty="0">
                <a:solidFill>
                  <a:srgbClr val="FF0000"/>
                </a:solidFill>
                <a:latin typeface="LM Roman 17"/>
                <a:cs typeface="LM Roman 17"/>
              </a:rPr>
              <a:t>different</a:t>
            </a:r>
            <a:r>
              <a:rPr sz="1700" spc="5" dirty="0">
                <a:solidFill>
                  <a:srgbClr val="FF0000"/>
                </a:solidFill>
                <a:latin typeface="LM Roman 17"/>
                <a:cs typeface="LM Roman 17"/>
              </a:rPr>
              <a:t> when</a:t>
            </a:r>
            <a:endParaRPr sz="1700">
              <a:latin typeface="LM Roman 17"/>
              <a:cs typeface="LM Roman 17"/>
            </a:endParaRPr>
          </a:p>
          <a:p>
            <a:pPr marL="244475">
              <a:lnSpc>
                <a:spcPct val="100000"/>
              </a:lnSpc>
              <a:spcBef>
                <a:spcPts val="155"/>
              </a:spcBef>
            </a:pPr>
            <a:r>
              <a:rPr sz="1700" i="1" spc="75" dirty="0">
                <a:solidFill>
                  <a:srgbClr val="FF0000"/>
                </a:solidFill>
                <a:latin typeface="Times New Roman"/>
                <a:cs typeface="Times New Roman"/>
              </a:rPr>
              <a:t>GF</a:t>
            </a:r>
            <a:r>
              <a:rPr sz="1700" i="1" spc="-190" dirty="0">
                <a:solidFill>
                  <a:srgbClr val="FF0000"/>
                </a:solidFill>
                <a:latin typeface="Times New Roman"/>
                <a:cs typeface="Times New Roman"/>
              </a:rPr>
              <a:t> </a:t>
            </a:r>
            <a:r>
              <a:rPr sz="1700" spc="10" dirty="0">
                <a:solidFill>
                  <a:srgbClr val="FF0000"/>
                </a:solidFill>
                <a:latin typeface="LM Roman 17"/>
                <a:cs typeface="LM Roman 17"/>
              </a:rPr>
              <a:t>(2</a:t>
            </a:r>
            <a:r>
              <a:rPr sz="1800" spc="15" baseline="27777" dirty="0">
                <a:solidFill>
                  <a:srgbClr val="FF0000"/>
                </a:solidFill>
                <a:latin typeface="LM Roman 12"/>
                <a:cs typeface="LM Roman 12"/>
              </a:rPr>
              <a:t>3</a:t>
            </a:r>
            <a:r>
              <a:rPr sz="1700" spc="10" dirty="0">
                <a:solidFill>
                  <a:srgbClr val="FF0000"/>
                </a:solidFill>
                <a:latin typeface="LM Roman 17"/>
                <a:cs typeface="LM Roman 17"/>
              </a:rPr>
              <a:t>)</a:t>
            </a:r>
            <a:r>
              <a:rPr sz="1700" spc="5" dirty="0">
                <a:solidFill>
                  <a:srgbClr val="FF0000"/>
                </a:solidFill>
                <a:latin typeface="LM Roman 17"/>
                <a:cs typeface="LM Roman 17"/>
              </a:rPr>
              <a:t> is based</a:t>
            </a:r>
            <a:r>
              <a:rPr sz="1700" spc="10" dirty="0">
                <a:solidFill>
                  <a:srgbClr val="FF0000"/>
                </a:solidFill>
                <a:latin typeface="LM Roman 17"/>
                <a:cs typeface="LM Roman 17"/>
              </a:rPr>
              <a:t> </a:t>
            </a:r>
            <a:r>
              <a:rPr sz="1700" spc="5" dirty="0">
                <a:solidFill>
                  <a:srgbClr val="FF0000"/>
                </a:solidFill>
                <a:latin typeface="LM Roman 17"/>
                <a:cs typeface="LM Roman 17"/>
              </a:rPr>
              <a:t>on</a:t>
            </a:r>
            <a:r>
              <a:rPr sz="1700" dirty="0">
                <a:solidFill>
                  <a:srgbClr val="FF0000"/>
                </a:solidFill>
                <a:latin typeface="LM Roman 17"/>
                <a:cs typeface="LM Roman 17"/>
              </a:rPr>
              <a:t> </a:t>
            </a:r>
            <a:r>
              <a:rPr sz="1700" i="1" spc="95" dirty="0">
                <a:solidFill>
                  <a:srgbClr val="FF0000"/>
                </a:solidFill>
                <a:latin typeface="Times New Roman"/>
                <a:cs typeface="Times New Roman"/>
              </a:rPr>
              <a:t>x</a:t>
            </a:r>
            <a:r>
              <a:rPr sz="1800" spc="142" baseline="27777" dirty="0">
                <a:solidFill>
                  <a:srgbClr val="FF0000"/>
                </a:solidFill>
                <a:latin typeface="LM Roman 12"/>
                <a:cs typeface="LM Roman 12"/>
              </a:rPr>
              <a:t>3</a:t>
            </a:r>
            <a:r>
              <a:rPr sz="1800" spc="60" baseline="27777" dirty="0">
                <a:solidFill>
                  <a:srgbClr val="FF0000"/>
                </a:solidFill>
                <a:latin typeface="LM Roman 12"/>
                <a:cs typeface="LM Roman 12"/>
              </a:rPr>
              <a:t> </a:t>
            </a:r>
            <a:r>
              <a:rPr sz="1700" spc="10" dirty="0">
                <a:solidFill>
                  <a:srgbClr val="FF0000"/>
                </a:solidFill>
                <a:latin typeface="LM Roman 17"/>
                <a:cs typeface="LM Roman 17"/>
              </a:rPr>
              <a:t>+</a:t>
            </a:r>
            <a:r>
              <a:rPr sz="1700" spc="-135" dirty="0">
                <a:solidFill>
                  <a:srgbClr val="FF0000"/>
                </a:solidFill>
                <a:latin typeface="LM Roman 17"/>
                <a:cs typeface="LM Roman 17"/>
              </a:rPr>
              <a:t> </a:t>
            </a:r>
            <a:r>
              <a:rPr sz="1700" i="1" spc="95" dirty="0">
                <a:solidFill>
                  <a:srgbClr val="FF0000"/>
                </a:solidFill>
                <a:latin typeface="Times New Roman"/>
                <a:cs typeface="Times New Roman"/>
              </a:rPr>
              <a:t>x</a:t>
            </a:r>
            <a:r>
              <a:rPr sz="1800" spc="142" baseline="27777" dirty="0">
                <a:solidFill>
                  <a:srgbClr val="FF0000"/>
                </a:solidFill>
                <a:latin typeface="LM Roman 12"/>
                <a:cs typeface="LM Roman 12"/>
              </a:rPr>
              <a:t>2</a:t>
            </a:r>
            <a:r>
              <a:rPr sz="1800" spc="37" baseline="27777" dirty="0">
                <a:solidFill>
                  <a:srgbClr val="FF0000"/>
                </a:solidFill>
                <a:latin typeface="LM Roman 12"/>
                <a:cs typeface="LM Roman 12"/>
              </a:rPr>
              <a:t> </a:t>
            </a:r>
            <a:r>
              <a:rPr sz="1700" spc="10" dirty="0">
                <a:solidFill>
                  <a:srgbClr val="FF0000"/>
                </a:solidFill>
                <a:latin typeface="LM Roman 17"/>
                <a:cs typeface="LM Roman 17"/>
              </a:rPr>
              <a:t>+</a:t>
            </a:r>
            <a:r>
              <a:rPr sz="1700" spc="-120" dirty="0">
                <a:solidFill>
                  <a:srgbClr val="FF0000"/>
                </a:solidFill>
                <a:latin typeface="LM Roman 17"/>
                <a:cs typeface="LM Roman 17"/>
              </a:rPr>
              <a:t> </a:t>
            </a:r>
            <a:r>
              <a:rPr sz="1700" spc="5" dirty="0">
                <a:solidFill>
                  <a:srgbClr val="FF0000"/>
                </a:solidFill>
                <a:latin typeface="LM Roman 17"/>
                <a:cs typeface="LM Roman 17"/>
              </a:rPr>
              <a:t>1?</a:t>
            </a:r>
            <a:endParaRPr sz="1700">
              <a:latin typeface="LM Roman 17"/>
              <a:cs typeface="LM Roman 17"/>
            </a:endParaRPr>
          </a:p>
          <a:p>
            <a:pPr marL="244475" marR="200660" indent="-219710">
              <a:lnSpc>
                <a:spcPct val="107100"/>
              </a:lnSpc>
            </a:pPr>
            <a:r>
              <a:rPr sz="1700" spc="5" smtClean="0">
                <a:solidFill>
                  <a:srgbClr val="231F20"/>
                </a:solidFill>
                <a:latin typeface="LM Roman 17"/>
                <a:cs typeface="LM Roman 17"/>
              </a:rPr>
              <a:t>2</a:t>
            </a:r>
            <a:r>
              <a:rPr sz="1700" spc="5" dirty="0">
                <a:solidFill>
                  <a:srgbClr val="231F20"/>
                </a:solidFill>
                <a:latin typeface="LM Roman 17"/>
                <a:cs typeface="LM Roman 17"/>
              </a:rPr>
              <a:t>. When the set of all </a:t>
            </a:r>
            <a:r>
              <a:rPr sz="1700" dirty="0">
                <a:solidFill>
                  <a:srgbClr val="231F20"/>
                </a:solidFill>
                <a:latin typeface="LM Roman 17"/>
                <a:cs typeface="LM Roman 17"/>
              </a:rPr>
              <a:t>integers </a:t>
            </a:r>
            <a:r>
              <a:rPr sz="1700" spc="5" dirty="0">
                <a:solidFill>
                  <a:srgbClr val="231F20"/>
                </a:solidFill>
                <a:latin typeface="LM Roman 17"/>
                <a:cs typeface="LM Roman 17"/>
              </a:rPr>
              <a:t>is divided </a:t>
            </a:r>
            <a:r>
              <a:rPr sz="1700" spc="-20" dirty="0">
                <a:solidFill>
                  <a:srgbClr val="231F20"/>
                </a:solidFill>
                <a:latin typeface="LM Roman 17"/>
                <a:cs typeface="LM Roman 17"/>
              </a:rPr>
              <a:t>by </a:t>
            </a:r>
            <a:r>
              <a:rPr sz="1700" spc="5" dirty="0">
                <a:solidFill>
                  <a:srgbClr val="231F20"/>
                </a:solidFill>
                <a:latin typeface="LM Roman 17"/>
                <a:cs typeface="LM Roman 17"/>
              </a:rPr>
              <a:t>a prime, </a:t>
            </a:r>
            <a:r>
              <a:rPr sz="1700" spc="-15" dirty="0">
                <a:solidFill>
                  <a:srgbClr val="231F20"/>
                </a:solidFill>
                <a:latin typeface="LM Roman 17"/>
                <a:cs typeface="LM Roman 17"/>
              </a:rPr>
              <a:t>we </a:t>
            </a:r>
            <a:r>
              <a:rPr sz="1700" spc="5" dirty="0">
                <a:solidFill>
                  <a:srgbClr val="231F20"/>
                </a:solidFill>
                <a:latin typeface="LM Roman 17"/>
                <a:cs typeface="LM Roman 17"/>
              </a:rPr>
              <a:t>obtain a  set of remainders whose </a:t>
            </a:r>
            <a:r>
              <a:rPr sz="1700" dirty="0">
                <a:solidFill>
                  <a:srgbClr val="231F20"/>
                </a:solidFill>
                <a:latin typeface="LM Roman 17"/>
                <a:cs typeface="LM Roman 17"/>
              </a:rPr>
              <a:t>elements </a:t>
            </a:r>
            <a:r>
              <a:rPr sz="1700" spc="15" dirty="0">
                <a:solidFill>
                  <a:srgbClr val="231F20"/>
                </a:solidFill>
                <a:latin typeface="LM Roman 17"/>
                <a:cs typeface="LM Roman 17"/>
              </a:rPr>
              <a:t>obey </a:t>
            </a:r>
            <a:r>
              <a:rPr sz="1700" spc="5" dirty="0">
                <a:solidFill>
                  <a:srgbClr val="231F20"/>
                </a:solidFill>
                <a:latin typeface="LM Roman 17"/>
                <a:cs typeface="LM Roman 17"/>
              </a:rPr>
              <a:t>a certain</a:t>
            </a:r>
            <a:r>
              <a:rPr sz="1700" spc="-10" dirty="0">
                <a:solidFill>
                  <a:srgbClr val="231F20"/>
                </a:solidFill>
                <a:latin typeface="LM Roman 17"/>
                <a:cs typeface="LM Roman 17"/>
              </a:rPr>
              <a:t> </a:t>
            </a:r>
            <a:r>
              <a:rPr sz="1700" spc="10" dirty="0">
                <a:solidFill>
                  <a:srgbClr val="231F20"/>
                </a:solidFill>
                <a:latin typeface="LM Roman 17"/>
                <a:cs typeface="LM Roman 17"/>
              </a:rPr>
              <a:t>special</a:t>
            </a:r>
            <a:endParaRPr sz="1700">
              <a:latin typeface="LM Roman 17"/>
              <a:cs typeface="LM Roman 17"/>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78343" y="304800"/>
            <a:ext cx="7056718" cy="6283002"/>
          </a:xfrm>
          <a:prstGeom prst="rect">
            <a:avLst/>
          </a:prstGeom>
        </p:spPr>
        <p:txBody>
          <a:bodyPr vert="horz" wrap="square" lIns="0" tIns="12065" rIns="0" bIns="0" rtlCol="0">
            <a:spAutoFit/>
          </a:bodyPr>
          <a:lstStyle/>
          <a:p>
            <a:pPr marL="307975" marR="55880">
              <a:lnSpc>
                <a:spcPct val="107100"/>
              </a:lnSpc>
              <a:spcBef>
                <a:spcPts val="95"/>
              </a:spcBef>
            </a:pPr>
            <a:r>
              <a:rPr sz="1700" spc="5" dirty="0">
                <a:solidFill>
                  <a:srgbClr val="231F20"/>
                </a:solidFill>
                <a:latin typeface="LM Roman 17"/>
                <a:cs typeface="LM Roman 17"/>
              </a:rPr>
              <a:t>property with regard to the </a:t>
            </a:r>
            <a:r>
              <a:rPr sz="1700" spc="15" dirty="0">
                <a:solidFill>
                  <a:srgbClr val="231F20"/>
                </a:solidFill>
                <a:latin typeface="LM Roman 17"/>
                <a:cs typeface="LM Roman 17"/>
              </a:rPr>
              <a:t>modulo </a:t>
            </a:r>
            <a:r>
              <a:rPr sz="1700" dirty="0">
                <a:solidFill>
                  <a:srgbClr val="231F20"/>
                </a:solidFill>
                <a:latin typeface="LM Roman 17"/>
                <a:cs typeface="LM Roman 17"/>
              </a:rPr>
              <a:t>multiplication </a:t>
            </a:r>
            <a:r>
              <a:rPr sz="1700" spc="10" dirty="0">
                <a:solidFill>
                  <a:srgbClr val="231F20"/>
                </a:solidFill>
                <a:latin typeface="LM Roman 17"/>
                <a:cs typeface="LM Roman 17"/>
              </a:rPr>
              <a:t>operator</a:t>
            </a:r>
            <a:r>
              <a:rPr sz="1700" spc="-165" dirty="0">
                <a:solidFill>
                  <a:srgbClr val="231F20"/>
                </a:solidFill>
                <a:latin typeface="LM Roman 17"/>
                <a:cs typeface="LM Roman 17"/>
              </a:rPr>
              <a:t> </a:t>
            </a:r>
            <a:r>
              <a:rPr sz="1700" spc="-20" dirty="0">
                <a:solidFill>
                  <a:srgbClr val="231F20"/>
                </a:solidFill>
                <a:latin typeface="LM Roman 17"/>
                <a:cs typeface="LM Roman 17"/>
              </a:rPr>
              <a:t>over  </a:t>
            </a:r>
            <a:r>
              <a:rPr sz="1700" spc="5" dirty="0">
                <a:solidFill>
                  <a:srgbClr val="231F20"/>
                </a:solidFill>
                <a:latin typeface="LM Roman 17"/>
                <a:cs typeface="LM Roman 17"/>
              </a:rPr>
              <a:t>the set. What is that</a:t>
            </a:r>
            <a:r>
              <a:rPr sz="1700" spc="-350" dirty="0">
                <a:solidFill>
                  <a:srgbClr val="231F20"/>
                </a:solidFill>
                <a:latin typeface="LM Roman 17"/>
                <a:cs typeface="LM Roman 17"/>
              </a:rPr>
              <a:t> </a:t>
            </a:r>
            <a:r>
              <a:rPr sz="1700" spc="5" dirty="0">
                <a:solidFill>
                  <a:srgbClr val="231F20"/>
                </a:solidFill>
                <a:latin typeface="LM Roman 17"/>
                <a:cs typeface="LM Roman 17"/>
              </a:rPr>
              <a:t>property?</a:t>
            </a:r>
            <a:endParaRPr sz="1700">
              <a:latin typeface="LM Roman 17"/>
              <a:cs typeface="LM Roman 17"/>
            </a:endParaRPr>
          </a:p>
          <a:p>
            <a:pPr>
              <a:lnSpc>
                <a:spcPct val="100000"/>
              </a:lnSpc>
            </a:pPr>
            <a:endParaRPr sz="1700">
              <a:latin typeface="LM Roman 17"/>
              <a:cs typeface="LM Roman 17"/>
            </a:endParaRPr>
          </a:p>
          <a:p>
            <a:pPr marL="307975" marR="91440" indent="-219710">
              <a:lnSpc>
                <a:spcPct val="107600"/>
              </a:lnSpc>
              <a:spcBef>
                <a:spcPts val="1275"/>
              </a:spcBef>
              <a:buAutoNum type="arabicPeriod" startAt="3"/>
              <a:tabLst>
                <a:tab pos="308610" algn="l"/>
              </a:tabLst>
            </a:pPr>
            <a:r>
              <a:rPr sz="1700" spc="5" dirty="0">
                <a:solidFill>
                  <a:srgbClr val="231F20"/>
                </a:solidFill>
                <a:latin typeface="LM Roman 17"/>
                <a:cs typeface="LM Roman 17"/>
              </a:rPr>
              <a:t>As computer engineers, our </a:t>
            </a:r>
            <a:r>
              <a:rPr sz="1700" spc="-5" dirty="0">
                <a:solidFill>
                  <a:srgbClr val="231F20"/>
                </a:solidFill>
                <a:latin typeface="LM Roman 17"/>
                <a:cs typeface="LM Roman 17"/>
              </a:rPr>
              <a:t>world </a:t>
            </a:r>
            <a:r>
              <a:rPr sz="1700" spc="5" dirty="0">
                <a:solidFill>
                  <a:srgbClr val="231F20"/>
                </a:solidFill>
                <a:latin typeface="LM Roman 17"/>
                <a:cs typeface="LM Roman 17"/>
              </a:rPr>
              <a:t>of </a:t>
            </a:r>
            <a:r>
              <a:rPr sz="1700" spc="-5" dirty="0">
                <a:solidFill>
                  <a:srgbClr val="231F20"/>
                </a:solidFill>
                <a:latin typeface="LM Roman 17"/>
                <a:cs typeface="LM Roman 17"/>
              </a:rPr>
              <a:t>work </a:t>
            </a:r>
            <a:r>
              <a:rPr sz="1700" spc="5" dirty="0">
                <a:solidFill>
                  <a:srgbClr val="231F20"/>
                </a:solidFill>
                <a:latin typeface="LM Roman 17"/>
                <a:cs typeface="LM Roman 17"/>
              </a:rPr>
              <a:t>is </a:t>
            </a:r>
            <a:r>
              <a:rPr sz="1700" spc="10" dirty="0">
                <a:solidFill>
                  <a:srgbClr val="231F20"/>
                </a:solidFill>
                <a:latin typeface="LM Roman 17"/>
                <a:cs typeface="LM Roman 17"/>
              </a:rPr>
              <a:t>steeped </a:t>
            </a:r>
            <a:r>
              <a:rPr sz="1700" spc="5" dirty="0">
                <a:solidFill>
                  <a:srgbClr val="231F20"/>
                </a:solidFill>
                <a:latin typeface="LM Roman 17"/>
                <a:cs typeface="LM Roman 17"/>
              </a:rPr>
              <a:t>in bits and  </a:t>
            </a:r>
            <a:r>
              <a:rPr sz="1700" dirty="0">
                <a:solidFill>
                  <a:srgbClr val="231F20"/>
                </a:solidFill>
                <a:latin typeface="LM Roman 17"/>
                <a:cs typeface="LM Roman 17"/>
              </a:rPr>
              <a:t>bytes. </a:t>
            </a:r>
            <a:r>
              <a:rPr sz="1700" spc="-40" dirty="0">
                <a:solidFill>
                  <a:srgbClr val="231F20"/>
                </a:solidFill>
                <a:latin typeface="LM Roman 17"/>
                <a:cs typeface="LM Roman 17"/>
              </a:rPr>
              <a:t>Yet </a:t>
            </a:r>
            <a:r>
              <a:rPr sz="1700" spc="-15" dirty="0">
                <a:solidFill>
                  <a:srgbClr val="231F20"/>
                </a:solidFill>
                <a:latin typeface="LM Roman 17"/>
                <a:cs typeface="LM Roman 17"/>
              </a:rPr>
              <a:t>we </a:t>
            </a:r>
            <a:r>
              <a:rPr sz="1700" spc="5" dirty="0">
                <a:solidFill>
                  <a:srgbClr val="231F20"/>
                </a:solidFill>
                <a:latin typeface="LM Roman 17"/>
                <a:cs typeface="LM Roman 17"/>
              </a:rPr>
              <a:t>seem to </a:t>
            </a:r>
            <a:r>
              <a:rPr sz="1700" spc="30" dirty="0">
                <a:solidFill>
                  <a:srgbClr val="231F20"/>
                </a:solidFill>
                <a:latin typeface="LM Roman 17"/>
                <a:cs typeface="LM Roman 17"/>
              </a:rPr>
              <a:t>be </a:t>
            </a:r>
            <a:r>
              <a:rPr sz="1700" spc="5" dirty="0">
                <a:solidFill>
                  <a:srgbClr val="231F20"/>
                </a:solidFill>
                <a:latin typeface="LM Roman 17"/>
                <a:cs typeface="LM Roman 17"/>
              </a:rPr>
              <a:t>obsessing </a:t>
            </a:r>
            <a:r>
              <a:rPr sz="1700" spc="15" dirty="0">
                <a:solidFill>
                  <a:srgbClr val="231F20"/>
                </a:solidFill>
                <a:latin typeface="LM Roman 17"/>
                <a:cs typeface="LM Roman 17"/>
              </a:rPr>
              <a:t>about </a:t>
            </a:r>
            <a:r>
              <a:rPr sz="1700" spc="10" dirty="0">
                <a:solidFill>
                  <a:srgbClr val="231F20"/>
                </a:solidFill>
                <a:latin typeface="LM Roman 17"/>
                <a:cs typeface="LM Roman 17"/>
              </a:rPr>
              <a:t>polynomials.  </a:t>
            </a:r>
            <a:r>
              <a:rPr sz="1700" dirty="0">
                <a:solidFill>
                  <a:srgbClr val="231F20"/>
                </a:solidFill>
                <a:latin typeface="LM Roman 17"/>
                <a:cs typeface="LM Roman 17"/>
              </a:rPr>
              <a:t>Pourquoi?</a:t>
            </a:r>
            <a:endParaRPr sz="1700">
              <a:latin typeface="LM Roman 17"/>
              <a:cs typeface="LM Roman 17"/>
            </a:endParaRPr>
          </a:p>
          <a:p>
            <a:pPr>
              <a:lnSpc>
                <a:spcPct val="100000"/>
              </a:lnSpc>
              <a:buClr>
                <a:srgbClr val="231F20"/>
              </a:buClr>
              <a:buFont typeface="LM Roman 17"/>
              <a:buAutoNum type="arabicPeriod" startAt="3"/>
            </a:pPr>
            <a:endParaRPr sz="1700">
              <a:latin typeface="LM Roman 17"/>
              <a:cs typeface="LM Roman 17"/>
            </a:endParaRPr>
          </a:p>
          <a:p>
            <a:pPr marL="307975" marR="387985" indent="-219710">
              <a:lnSpc>
                <a:spcPct val="107400"/>
              </a:lnSpc>
              <a:spcBef>
                <a:spcPts val="1275"/>
              </a:spcBef>
              <a:buAutoNum type="arabicPeriod" startAt="3"/>
              <a:tabLst>
                <a:tab pos="308610" algn="l"/>
              </a:tabLst>
            </a:pPr>
            <a:r>
              <a:rPr sz="1700" spc="5" dirty="0">
                <a:solidFill>
                  <a:srgbClr val="231F20"/>
                </a:solidFill>
                <a:latin typeface="LM Roman 17"/>
                <a:cs typeface="LM Roman 17"/>
              </a:rPr>
              <a:t>When the set of all </a:t>
            </a:r>
            <a:r>
              <a:rPr sz="1700" spc="10" dirty="0">
                <a:solidFill>
                  <a:srgbClr val="231F20"/>
                </a:solidFill>
                <a:latin typeface="LM Roman 17"/>
                <a:cs typeface="LM Roman 17"/>
              </a:rPr>
              <a:t>polynomials </a:t>
            </a:r>
            <a:r>
              <a:rPr sz="1700" spc="-20" dirty="0">
                <a:solidFill>
                  <a:srgbClr val="231F20"/>
                </a:solidFill>
                <a:latin typeface="LM Roman 17"/>
                <a:cs typeface="LM Roman 17"/>
              </a:rPr>
              <a:t>over </a:t>
            </a:r>
            <a:r>
              <a:rPr sz="1700" i="1" spc="75" dirty="0">
                <a:solidFill>
                  <a:srgbClr val="231F20"/>
                </a:solidFill>
                <a:latin typeface="Times New Roman"/>
                <a:cs typeface="Times New Roman"/>
              </a:rPr>
              <a:t>GF </a:t>
            </a:r>
            <a:r>
              <a:rPr sz="1700" spc="5" dirty="0">
                <a:solidFill>
                  <a:srgbClr val="231F20"/>
                </a:solidFill>
                <a:latin typeface="LM Roman 17"/>
                <a:cs typeface="LM Roman 17"/>
              </a:rPr>
              <a:t>(</a:t>
            </a:r>
            <a:r>
              <a:rPr sz="1700" i="1" spc="5" dirty="0">
                <a:solidFill>
                  <a:srgbClr val="231F20"/>
                </a:solidFill>
                <a:latin typeface="Times New Roman"/>
                <a:cs typeface="Times New Roman"/>
              </a:rPr>
              <a:t>p</a:t>
            </a:r>
            <a:r>
              <a:rPr sz="1700" spc="5" dirty="0">
                <a:solidFill>
                  <a:srgbClr val="231F20"/>
                </a:solidFill>
                <a:latin typeface="LM Roman 17"/>
                <a:cs typeface="LM Roman 17"/>
              </a:rPr>
              <a:t>) for a prime </a:t>
            </a:r>
            <a:r>
              <a:rPr sz="1700" i="1" spc="-5" dirty="0">
                <a:solidFill>
                  <a:srgbClr val="231F20"/>
                </a:solidFill>
                <a:latin typeface="Times New Roman"/>
                <a:cs typeface="Times New Roman"/>
              </a:rPr>
              <a:t>p</a:t>
            </a:r>
            <a:r>
              <a:rPr sz="1700" i="1" spc="-200" dirty="0">
                <a:solidFill>
                  <a:srgbClr val="231F20"/>
                </a:solidFill>
                <a:latin typeface="Times New Roman"/>
                <a:cs typeface="Times New Roman"/>
              </a:rPr>
              <a:t> </a:t>
            </a:r>
            <a:r>
              <a:rPr sz="1700" spc="5" dirty="0">
                <a:solidFill>
                  <a:srgbClr val="231F20"/>
                </a:solidFill>
                <a:latin typeface="LM Roman 17"/>
                <a:cs typeface="LM Roman 17"/>
              </a:rPr>
              <a:t>is  divided </a:t>
            </a:r>
            <a:r>
              <a:rPr sz="1700" spc="-20" dirty="0">
                <a:solidFill>
                  <a:srgbClr val="231F20"/>
                </a:solidFill>
                <a:latin typeface="LM Roman 17"/>
                <a:cs typeface="LM Roman 17"/>
              </a:rPr>
              <a:t>by </a:t>
            </a:r>
            <a:r>
              <a:rPr sz="1700" spc="5" dirty="0">
                <a:solidFill>
                  <a:srgbClr val="231F20"/>
                </a:solidFill>
                <a:latin typeface="LM Roman 17"/>
                <a:cs typeface="LM Roman 17"/>
              </a:rPr>
              <a:t>an irreducible </a:t>
            </a:r>
            <a:r>
              <a:rPr sz="1700" spc="10" dirty="0">
                <a:solidFill>
                  <a:srgbClr val="231F20"/>
                </a:solidFill>
                <a:latin typeface="LM Roman 17"/>
                <a:cs typeface="LM Roman 17"/>
              </a:rPr>
              <a:t>polynomial, </a:t>
            </a:r>
            <a:r>
              <a:rPr sz="1700" spc="-15" dirty="0">
                <a:solidFill>
                  <a:srgbClr val="231F20"/>
                </a:solidFill>
                <a:latin typeface="LM Roman 17"/>
                <a:cs typeface="LM Roman 17"/>
              </a:rPr>
              <a:t>we </a:t>
            </a:r>
            <a:r>
              <a:rPr sz="1700" spc="5" dirty="0">
                <a:solidFill>
                  <a:srgbClr val="231F20"/>
                </a:solidFill>
                <a:latin typeface="LM Roman 17"/>
                <a:cs typeface="LM Roman 17"/>
              </a:rPr>
              <a:t>obtain a set of  remainders with </a:t>
            </a:r>
            <a:r>
              <a:rPr sz="1700" spc="10" dirty="0">
                <a:solidFill>
                  <a:srgbClr val="231F20"/>
                </a:solidFill>
                <a:latin typeface="LM Roman 17"/>
                <a:cs typeface="LM Roman 17"/>
              </a:rPr>
              <a:t>some </a:t>
            </a:r>
            <a:r>
              <a:rPr sz="1700" spc="-5" dirty="0">
                <a:solidFill>
                  <a:srgbClr val="231F20"/>
                </a:solidFill>
                <a:latin typeface="LM Roman 17"/>
                <a:cs typeface="LM Roman 17"/>
              </a:rPr>
              <a:t>very </a:t>
            </a:r>
            <a:r>
              <a:rPr sz="1700" spc="10" dirty="0">
                <a:solidFill>
                  <a:srgbClr val="231F20"/>
                </a:solidFill>
                <a:latin typeface="LM Roman 17"/>
                <a:cs typeface="LM Roman 17"/>
              </a:rPr>
              <a:t>special properties. </a:t>
            </a:r>
            <a:r>
              <a:rPr sz="1700" spc="5" dirty="0">
                <a:solidFill>
                  <a:srgbClr val="231F20"/>
                </a:solidFill>
                <a:latin typeface="LM Roman 17"/>
                <a:cs typeface="LM Roman 17"/>
              </a:rPr>
              <a:t>What is </a:t>
            </a:r>
            <a:r>
              <a:rPr sz="1700" spc="10" dirty="0">
                <a:solidFill>
                  <a:srgbClr val="231F20"/>
                </a:solidFill>
                <a:latin typeface="LM Roman 17"/>
                <a:cs typeface="LM Roman 17"/>
              </a:rPr>
              <a:t>so  special </a:t>
            </a:r>
            <a:r>
              <a:rPr sz="1700" spc="15" dirty="0">
                <a:solidFill>
                  <a:srgbClr val="231F20"/>
                </a:solidFill>
                <a:latin typeface="LM Roman 17"/>
                <a:cs typeface="LM Roman 17"/>
              </a:rPr>
              <a:t>about </a:t>
            </a:r>
            <a:r>
              <a:rPr sz="1700" spc="5" dirty="0">
                <a:solidFill>
                  <a:srgbClr val="231F20"/>
                </a:solidFill>
                <a:latin typeface="LM Roman 17"/>
                <a:cs typeface="LM Roman 17"/>
              </a:rPr>
              <a:t>this set? </a:t>
            </a:r>
            <a:r>
              <a:rPr sz="1700" spc="-5" dirty="0">
                <a:solidFill>
                  <a:srgbClr val="231F20"/>
                </a:solidFill>
                <a:latin typeface="LM Roman 17"/>
                <a:cs typeface="LM Roman 17"/>
              </a:rPr>
              <a:t>How </a:t>
            </a:r>
            <a:r>
              <a:rPr sz="1700" spc="5" dirty="0">
                <a:solidFill>
                  <a:srgbClr val="231F20"/>
                </a:solidFill>
                <a:latin typeface="LM Roman 17"/>
                <a:cs typeface="LM Roman 17"/>
              </a:rPr>
              <a:t>is </a:t>
            </a:r>
            <a:r>
              <a:rPr sz="1700" spc="-5" dirty="0">
                <a:solidFill>
                  <a:srgbClr val="231F20"/>
                </a:solidFill>
                <a:latin typeface="LM Roman 17"/>
                <a:cs typeface="LM Roman 17"/>
              </a:rPr>
              <a:t>such </a:t>
            </a:r>
            <a:r>
              <a:rPr sz="1700" spc="5" dirty="0">
                <a:solidFill>
                  <a:srgbClr val="231F20"/>
                </a:solidFill>
                <a:latin typeface="LM Roman 17"/>
                <a:cs typeface="LM Roman 17"/>
              </a:rPr>
              <a:t>a set</a:t>
            </a:r>
            <a:r>
              <a:rPr sz="1700" spc="165" dirty="0">
                <a:solidFill>
                  <a:srgbClr val="231F20"/>
                </a:solidFill>
                <a:latin typeface="LM Roman 17"/>
                <a:cs typeface="LM Roman 17"/>
              </a:rPr>
              <a:t> </a:t>
            </a:r>
            <a:r>
              <a:rPr sz="1700" spc="5" dirty="0">
                <a:solidFill>
                  <a:srgbClr val="231F20"/>
                </a:solidFill>
                <a:latin typeface="LM Roman 17"/>
                <a:cs typeface="LM Roman 17"/>
              </a:rPr>
              <a:t>denoted?</a:t>
            </a:r>
            <a:endParaRPr sz="1700">
              <a:latin typeface="LM Roman 17"/>
              <a:cs typeface="LM Roman 17"/>
            </a:endParaRPr>
          </a:p>
          <a:p>
            <a:pPr>
              <a:lnSpc>
                <a:spcPct val="100000"/>
              </a:lnSpc>
              <a:buClr>
                <a:srgbClr val="231F20"/>
              </a:buClr>
              <a:buFont typeface="LM Roman 17"/>
              <a:buAutoNum type="arabicPeriod" startAt="3"/>
            </a:pPr>
            <a:endParaRPr sz="1700">
              <a:latin typeface="LM Roman 17"/>
              <a:cs typeface="LM Roman 17"/>
            </a:endParaRPr>
          </a:p>
          <a:p>
            <a:pPr marL="307975" indent="-219710">
              <a:lnSpc>
                <a:spcPct val="100000"/>
              </a:lnSpc>
              <a:spcBef>
                <a:spcPts val="1430"/>
              </a:spcBef>
              <a:buAutoNum type="arabicPeriod" startAt="3"/>
              <a:tabLst>
                <a:tab pos="308610" algn="l"/>
                <a:tab pos="4637405" algn="l"/>
              </a:tabLst>
            </a:pPr>
            <a:r>
              <a:rPr sz="1700" spc="-5" dirty="0">
                <a:solidFill>
                  <a:srgbClr val="231F20"/>
                </a:solidFill>
                <a:latin typeface="LM Roman 17"/>
                <a:cs typeface="LM Roman 17"/>
              </a:rPr>
              <a:t>How </a:t>
            </a:r>
            <a:r>
              <a:rPr sz="1700" spc="5" dirty="0">
                <a:solidFill>
                  <a:srgbClr val="231F20"/>
                </a:solidFill>
                <a:latin typeface="LM Roman 17"/>
                <a:cs typeface="LM Roman 17"/>
              </a:rPr>
              <a:t>do </a:t>
            </a:r>
            <a:r>
              <a:rPr sz="1700" spc="-15" dirty="0">
                <a:solidFill>
                  <a:srgbClr val="231F20"/>
                </a:solidFill>
                <a:latin typeface="LM Roman 17"/>
                <a:cs typeface="LM Roman 17"/>
              </a:rPr>
              <a:t>we </a:t>
            </a:r>
            <a:r>
              <a:rPr sz="1700" spc="5" dirty="0">
                <a:solidFill>
                  <a:srgbClr val="231F20"/>
                </a:solidFill>
                <a:latin typeface="LM Roman 17"/>
                <a:cs typeface="LM Roman 17"/>
              </a:rPr>
              <a:t>get a </a:t>
            </a:r>
            <a:r>
              <a:rPr sz="1700" spc="-5" dirty="0">
                <a:solidFill>
                  <a:srgbClr val="231F20"/>
                </a:solidFill>
                <a:latin typeface="LM Roman 17"/>
                <a:cs typeface="LM Roman 17"/>
              </a:rPr>
              <a:t>finite field </a:t>
            </a:r>
            <a:r>
              <a:rPr sz="1700" spc="5" dirty="0">
                <a:solidFill>
                  <a:srgbClr val="231F20"/>
                </a:solidFill>
                <a:latin typeface="LM Roman 17"/>
                <a:cs typeface="LM Roman 17"/>
              </a:rPr>
              <a:t>of the </a:t>
            </a:r>
            <a:r>
              <a:rPr sz="1700" spc="10" dirty="0">
                <a:solidFill>
                  <a:srgbClr val="231F20"/>
                </a:solidFill>
                <a:latin typeface="LM Roman 17"/>
                <a:cs typeface="LM Roman 17"/>
              </a:rPr>
              <a:t>form</a:t>
            </a:r>
            <a:r>
              <a:rPr sz="1700" spc="95" dirty="0">
                <a:solidFill>
                  <a:srgbClr val="231F20"/>
                </a:solidFill>
                <a:latin typeface="LM Roman 17"/>
                <a:cs typeface="LM Roman 17"/>
              </a:rPr>
              <a:t> </a:t>
            </a:r>
            <a:r>
              <a:rPr sz="1700" i="1" spc="75" dirty="0">
                <a:solidFill>
                  <a:srgbClr val="231F20"/>
                </a:solidFill>
                <a:latin typeface="Times New Roman"/>
                <a:cs typeface="Times New Roman"/>
              </a:rPr>
              <a:t>GF</a:t>
            </a:r>
            <a:r>
              <a:rPr sz="1700" i="1" spc="-180" dirty="0">
                <a:solidFill>
                  <a:srgbClr val="231F20"/>
                </a:solidFill>
                <a:latin typeface="Times New Roman"/>
                <a:cs typeface="Times New Roman"/>
              </a:rPr>
              <a:t> </a:t>
            </a:r>
            <a:r>
              <a:rPr sz="1700" spc="35" dirty="0">
                <a:solidFill>
                  <a:srgbClr val="231F20"/>
                </a:solidFill>
                <a:latin typeface="LM Roman 17"/>
                <a:cs typeface="LM Roman 17"/>
              </a:rPr>
              <a:t>(2</a:t>
            </a:r>
            <a:r>
              <a:rPr sz="1800" i="1" spc="52" baseline="27777" dirty="0">
                <a:solidFill>
                  <a:srgbClr val="231F20"/>
                </a:solidFill>
                <a:latin typeface="Times New Roman"/>
                <a:cs typeface="Times New Roman"/>
              </a:rPr>
              <a:t>n</a:t>
            </a:r>
            <a:r>
              <a:rPr sz="1700" spc="35" dirty="0">
                <a:solidFill>
                  <a:srgbClr val="231F20"/>
                </a:solidFill>
                <a:latin typeface="LM Roman 17"/>
                <a:cs typeface="LM Roman 17"/>
              </a:rPr>
              <a:t>)	</a:t>
            </a:r>
            <a:r>
              <a:rPr sz="1700" spc="5" dirty="0">
                <a:solidFill>
                  <a:srgbClr val="231F20"/>
                </a:solidFill>
                <a:latin typeface="LM Roman 17"/>
                <a:cs typeface="LM Roman 17"/>
              </a:rPr>
              <a:t>?</a:t>
            </a:r>
            <a:endParaRPr sz="1700">
              <a:latin typeface="LM Roman 17"/>
              <a:cs typeface="LM Roman 17"/>
            </a:endParaRPr>
          </a:p>
          <a:p>
            <a:pPr>
              <a:lnSpc>
                <a:spcPct val="100000"/>
              </a:lnSpc>
              <a:spcBef>
                <a:spcPts val="10"/>
              </a:spcBef>
              <a:buClr>
                <a:srgbClr val="231F20"/>
              </a:buClr>
              <a:buFont typeface="LM Roman 17"/>
              <a:buAutoNum type="arabicPeriod" startAt="3"/>
            </a:pPr>
            <a:endParaRPr sz="2600">
              <a:latin typeface="LM Roman 17"/>
              <a:cs typeface="LM Roman 17"/>
            </a:endParaRPr>
          </a:p>
          <a:p>
            <a:pPr marL="307975" marR="323850" indent="-219710">
              <a:lnSpc>
                <a:spcPct val="107400"/>
              </a:lnSpc>
              <a:buAutoNum type="arabicPeriod" startAt="3"/>
              <a:tabLst>
                <a:tab pos="308610" algn="l"/>
              </a:tabLst>
            </a:pPr>
            <a:r>
              <a:rPr sz="1700" dirty="0">
                <a:solidFill>
                  <a:srgbClr val="231F20"/>
                </a:solidFill>
                <a:latin typeface="LM Roman 17"/>
                <a:cs typeface="LM Roman 17"/>
              </a:rPr>
              <a:t>If </a:t>
            </a:r>
            <a:r>
              <a:rPr sz="1700" i="1" spc="75" dirty="0">
                <a:solidFill>
                  <a:srgbClr val="231F20"/>
                </a:solidFill>
                <a:latin typeface="Times New Roman"/>
                <a:cs typeface="Times New Roman"/>
              </a:rPr>
              <a:t>GF </a:t>
            </a:r>
            <a:r>
              <a:rPr sz="1700" spc="5" dirty="0">
                <a:solidFill>
                  <a:srgbClr val="231F20"/>
                </a:solidFill>
                <a:latin typeface="LM Roman 17"/>
                <a:cs typeface="LM Roman 17"/>
              </a:rPr>
              <a:t>(</a:t>
            </a:r>
            <a:r>
              <a:rPr sz="1700" i="1" spc="5" dirty="0">
                <a:solidFill>
                  <a:srgbClr val="231F20"/>
                </a:solidFill>
                <a:latin typeface="Times New Roman"/>
                <a:cs typeface="Times New Roman"/>
              </a:rPr>
              <a:t>p</a:t>
            </a:r>
            <a:r>
              <a:rPr sz="1700" spc="5" dirty="0">
                <a:solidFill>
                  <a:srgbClr val="231F20"/>
                </a:solidFill>
                <a:latin typeface="LM Roman 17"/>
                <a:cs typeface="LM Roman 17"/>
              </a:rPr>
              <a:t>) </a:t>
            </a:r>
            <a:r>
              <a:rPr sz="1700" spc="-5" dirty="0">
                <a:solidFill>
                  <a:srgbClr val="231F20"/>
                </a:solidFill>
                <a:latin typeface="LM Roman 17"/>
                <a:cs typeface="LM Roman 17"/>
              </a:rPr>
              <a:t>gives </a:t>
            </a:r>
            <a:r>
              <a:rPr sz="1700" spc="5" dirty="0">
                <a:solidFill>
                  <a:srgbClr val="231F20"/>
                </a:solidFill>
                <a:latin typeface="LM Roman 17"/>
                <a:cs typeface="LM Roman 17"/>
              </a:rPr>
              <a:t>us a </a:t>
            </a:r>
            <a:r>
              <a:rPr sz="1700" spc="-5" dirty="0">
                <a:solidFill>
                  <a:srgbClr val="231F20"/>
                </a:solidFill>
                <a:latin typeface="LM Roman 17"/>
                <a:cs typeface="LM Roman 17"/>
              </a:rPr>
              <a:t>finite field </a:t>
            </a:r>
            <a:r>
              <a:rPr sz="1700" spc="5" dirty="0">
                <a:solidFill>
                  <a:srgbClr val="231F20"/>
                </a:solidFill>
                <a:latin typeface="LM Roman 17"/>
                <a:cs typeface="LM Roman 17"/>
              </a:rPr>
              <a:t>(with </a:t>
            </a:r>
            <a:r>
              <a:rPr sz="1700" i="1" spc="-5" dirty="0">
                <a:solidFill>
                  <a:srgbClr val="231F20"/>
                </a:solidFill>
                <a:latin typeface="Times New Roman"/>
                <a:cs typeface="Times New Roman"/>
              </a:rPr>
              <a:t>p </a:t>
            </a:r>
            <a:r>
              <a:rPr sz="1700" dirty="0">
                <a:solidFill>
                  <a:srgbClr val="231F20"/>
                </a:solidFill>
                <a:latin typeface="LM Roman 17"/>
                <a:cs typeface="LM Roman 17"/>
              </a:rPr>
              <a:t>elements), </a:t>
            </a:r>
            <a:r>
              <a:rPr sz="1700" spc="-10" dirty="0">
                <a:solidFill>
                  <a:srgbClr val="231F20"/>
                </a:solidFill>
                <a:latin typeface="LM Roman 17"/>
                <a:cs typeface="LM Roman 17"/>
              </a:rPr>
              <a:t>why </a:t>
            </a:r>
            <a:r>
              <a:rPr sz="1700" spc="5" dirty="0">
                <a:solidFill>
                  <a:srgbClr val="231F20"/>
                </a:solidFill>
                <a:latin typeface="LM Roman 17"/>
                <a:cs typeface="LM Roman 17"/>
              </a:rPr>
              <a:t>is</a:t>
            </a:r>
            <a:r>
              <a:rPr sz="1700" spc="-135" dirty="0">
                <a:solidFill>
                  <a:srgbClr val="231F20"/>
                </a:solidFill>
                <a:latin typeface="LM Roman 17"/>
                <a:cs typeface="LM Roman 17"/>
              </a:rPr>
              <a:t> </a:t>
            </a:r>
            <a:r>
              <a:rPr sz="1700" spc="5" dirty="0">
                <a:solidFill>
                  <a:srgbClr val="231F20"/>
                </a:solidFill>
                <a:latin typeface="LM Roman 17"/>
                <a:cs typeface="LM Roman 17"/>
              </a:rPr>
              <a:t>that  not </a:t>
            </a:r>
            <a:r>
              <a:rPr sz="1700" spc="30" dirty="0">
                <a:solidFill>
                  <a:srgbClr val="231F20"/>
                </a:solidFill>
                <a:latin typeface="LM Roman 17"/>
                <a:cs typeface="LM Roman 17"/>
              </a:rPr>
              <a:t>good </a:t>
            </a:r>
            <a:r>
              <a:rPr sz="1700" spc="5" dirty="0">
                <a:solidFill>
                  <a:srgbClr val="231F20"/>
                </a:solidFill>
                <a:latin typeface="LM Roman 17"/>
                <a:cs typeface="LM Roman 17"/>
              </a:rPr>
              <a:t>enough for us? </a:t>
            </a:r>
            <a:r>
              <a:rPr sz="1700" spc="-5" dirty="0">
                <a:solidFill>
                  <a:srgbClr val="231F20"/>
                </a:solidFill>
                <a:latin typeface="LM Roman 17"/>
                <a:cs typeface="LM Roman 17"/>
              </a:rPr>
              <a:t>Why </a:t>
            </a:r>
            <a:r>
              <a:rPr sz="1700" spc="5" dirty="0">
                <a:solidFill>
                  <a:srgbClr val="231F20"/>
                </a:solidFill>
                <a:latin typeface="LM Roman 17"/>
                <a:cs typeface="LM Roman 17"/>
              </a:rPr>
              <a:t>do </a:t>
            </a:r>
            <a:r>
              <a:rPr sz="1700" spc="-15" dirty="0">
                <a:solidFill>
                  <a:srgbClr val="231F20"/>
                </a:solidFill>
                <a:latin typeface="LM Roman 17"/>
                <a:cs typeface="LM Roman 17"/>
              </a:rPr>
              <a:t>we </a:t>
            </a:r>
            <a:r>
              <a:rPr sz="1700" spc="5" dirty="0">
                <a:solidFill>
                  <a:srgbClr val="231F20"/>
                </a:solidFill>
                <a:latin typeface="LM Roman 17"/>
                <a:cs typeface="LM Roman 17"/>
              </a:rPr>
              <a:t>need </a:t>
            </a:r>
            <a:r>
              <a:rPr sz="1700" spc="-5" dirty="0">
                <a:solidFill>
                  <a:srgbClr val="231F20"/>
                </a:solidFill>
                <a:latin typeface="LM Roman 17"/>
                <a:cs typeface="LM Roman 17"/>
              </a:rPr>
              <a:t>finite fields </a:t>
            </a:r>
            <a:r>
              <a:rPr sz="1700" spc="5" dirty="0">
                <a:solidFill>
                  <a:srgbClr val="231F20"/>
                </a:solidFill>
                <a:latin typeface="LM Roman 17"/>
                <a:cs typeface="LM Roman 17"/>
              </a:rPr>
              <a:t>of the  </a:t>
            </a:r>
            <a:r>
              <a:rPr sz="1700" spc="10" dirty="0">
                <a:solidFill>
                  <a:srgbClr val="231F20"/>
                </a:solidFill>
                <a:latin typeface="LM Roman 17"/>
                <a:cs typeface="LM Roman 17"/>
              </a:rPr>
              <a:t>form </a:t>
            </a:r>
            <a:r>
              <a:rPr sz="1700" i="1" spc="75" dirty="0">
                <a:solidFill>
                  <a:srgbClr val="231F20"/>
                </a:solidFill>
                <a:latin typeface="Times New Roman"/>
                <a:cs typeface="Times New Roman"/>
              </a:rPr>
              <a:t>GF</a:t>
            </a:r>
            <a:r>
              <a:rPr sz="1700" i="1" spc="-210" dirty="0">
                <a:solidFill>
                  <a:srgbClr val="231F20"/>
                </a:solidFill>
                <a:latin typeface="Times New Roman"/>
                <a:cs typeface="Times New Roman"/>
              </a:rPr>
              <a:t> </a:t>
            </a:r>
            <a:r>
              <a:rPr sz="1700" spc="30" dirty="0">
                <a:solidFill>
                  <a:srgbClr val="231F20"/>
                </a:solidFill>
                <a:latin typeface="LM Roman 17"/>
                <a:cs typeface="LM Roman 17"/>
              </a:rPr>
              <a:t>(2</a:t>
            </a:r>
            <a:r>
              <a:rPr sz="1800" i="1" spc="44" baseline="27777" dirty="0">
                <a:solidFill>
                  <a:srgbClr val="231F20"/>
                </a:solidFill>
                <a:latin typeface="Times New Roman"/>
                <a:cs typeface="Times New Roman"/>
              </a:rPr>
              <a:t>n</a:t>
            </a:r>
            <a:r>
              <a:rPr sz="1700" spc="30" dirty="0">
                <a:solidFill>
                  <a:srgbClr val="231F20"/>
                </a:solidFill>
                <a:latin typeface="LM Roman 17"/>
                <a:cs typeface="LM Roman 17"/>
              </a:rPr>
              <a:t>)?</a:t>
            </a:r>
            <a:endParaRPr sz="1700">
              <a:latin typeface="LM Roman 17"/>
              <a:cs typeface="LM Roman 17"/>
            </a:endParaRPr>
          </a:p>
          <a:p>
            <a:pPr>
              <a:lnSpc>
                <a:spcPct val="100000"/>
              </a:lnSpc>
              <a:buClr>
                <a:srgbClr val="231F20"/>
              </a:buClr>
              <a:buFont typeface="LM Roman 17"/>
              <a:buAutoNum type="arabicPeriod" startAt="3"/>
            </a:pPr>
            <a:endParaRPr sz="2600">
              <a:latin typeface="LM Roman 17"/>
              <a:cs typeface="LM Roman 17"/>
            </a:endParaRPr>
          </a:p>
          <a:p>
            <a:pPr marL="307975" marR="105410" indent="-219710">
              <a:lnSpc>
                <a:spcPct val="107600"/>
              </a:lnSpc>
              <a:spcBef>
                <a:spcPts val="5"/>
              </a:spcBef>
              <a:buAutoNum type="arabicPeriod" startAt="3"/>
              <a:tabLst>
                <a:tab pos="308610" algn="l"/>
              </a:tabLst>
            </a:pPr>
            <a:r>
              <a:rPr sz="1700" spc="-5" dirty="0">
                <a:solidFill>
                  <a:srgbClr val="231F20"/>
                </a:solidFill>
                <a:latin typeface="LM Roman 17"/>
                <a:cs typeface="LM Roman 17"/>
              </a:rPr>
              <a:t>How </a:t>
            </a:r>
            <a:r>
              <a:rPr sz="1700" spc="5" dirty="0">
                <a:solidFill>
                  <a:srgbClr val="231F20"/>
                </a:solidFill>
                <a:latin typeface="LM Roman 17"/>
                <a:cs typeface="LM Roman 17"/>
              </a:rPr>
              <a:t>will </a:t>
            </a:r>
            <a:r>
              <a:rPr sz="1700" spc="-10" dirty="0">
                <a:solidFill>
                  <a:srgbClr val="231F20"/>
                </a:solidFill>
                <a:latin typeface="LM Roman 17"/>
                <a:cs typeface="LM Roman 17"/>
              </a:rPr>
              <a:t>you </a:t>
            </a:r>
            <a:r>
              <a:rPr sz="1700" spc="-15" dirty="0">
                <a:solidFill>
                  <a:srgbClr val="231F20"/>
                </a:solidFill>
                <a:latin typeface="LM Roman 17"/>
                <a:cs typeface="LM Roman 17"/>
              </a:rPr>
              <a:t>prove </a:t>
            </a:r>
            <a:r>
              <a:rPr sz="1700" spc="5" dirty="0">
                <a:solidFill>
                  <a:srgbClr val="231F20"/>
                </a:solidFill>
                <a:latin typeface="LM Roman 17"/>
                <a:cs typeface="LM Roman 17"/>
              </a:rPr>
              <a:t>that </a:t>
            </a:r>
            <a:r>
              <a:rPr sz="1700" i="1" spc="75" dirty="0">
                <a:solidFill>
                  <a:srgbClr val="231F20"/>
                </a:solidFill>
                <a:latin typeface="Times New Roman"/>
                <a:cs typeface="Times New Roman"/>
              </a:rPr>
              <a:t>GF </a:t>
            </a:r>
            <a:r>
              <a:rPr sz="1700" spc="10" dirty="0">
                <a:solidFill>
                  <a:srgbClr val="231F20"/>
                </a:solidFill>
                <a:latin typeface="LM Roman 17"/>
                <a:cs typeface="LM Roman 17"/>
              </a:rPr>
              <a:t>(2</a:t>
            </a:r>
            <a:r>
              <a:rPr sz="1800" spc="15" baseline="27777" dirty="0">
                <a:solidFill>
                  <a:srgbClr val="231F20"/>
                </a:solidFill>
                <a:latin typeface="LM Roman 12"/>
                <a:cs typeface="LM Roman 12"/>
              </a:rPr>
              <a:t>3</a:t>
            </a:r>
            <a:r>
              <a:rPr sz="1700" spc="10" dirty="0">
                <a:solidFill>
                  <a:srgbClr val="231F20"/>
                </a:solidFill>
                <a:latin typeface="LM Roman 17"/>
                <a:cs typeface="LM Roman 17"/>
              </a:rPr>
              <a:t>) </a:t>
            </a:r>
            <a:r>
              <a:rPr sz="1700" spc="5" dirty="0">
                <a:solidFill>
                  <a:srgbClr val="231F20"/>
                </a:solidFill>
                <a:latin typeface="LM Roman 17"/>
                <a:cs typeface="LM Roman 17"/>
              </a:rPr>
              <a:t>is at least an </a:t>
            </a:r>
            <a:r>
              <a:rPr sz="1700" dirty="0">
                <a:solidFill>
                  <a:srgbClr val="231F20"/>
                </a:solidFill>
                <a:latin typeface="LM Roman 17"/>
                <a:cs typeface="LM Roman 17"/>
              </a:rPr>
              <a:t>integral</a:t>
            </a:r>
            <a:r>
              <a:rPr sz="1700" spc="-235" dirty="0">
                <a:solidFill>
                  <a:srgbClr val="231F20"/>
                </a:solidFill>
                <a:latin typeface="LM Roman 17"/>
                <a:cs typeface="LM Roman 17"/>
              </a:rPr>
              <a:t> </a:t>
            </a:r>
            <a:r>
              <a:rPr sz="1700" spc="5" dirty="0">
                <a:solidFill>
                  <a:srgbClr val="231F20"/>
                </a:solidFill>
                <a:latin typeface="LM Roman 17"/>
                <a:cs typeface="LM Roman 17"/>
              </a:rPr>
              <a:t>domain?  </a:t>
            </a:r>
            <a:r>
              <a:rPr sz="1700" spc="-5" dirty="0">
                <a:solidFill>
                  <a:srgbClr val="231F20"/>
                </a:solidFill>
                <a:latin typeface="LM Roman 17"/>
                <a:cs typeface="LM Roman 17"/>
              </a:rPr>
              <a:t>How </a:t>
            </a:r>
            <a:r>
              <a:rPr sz="1700" spc="5" dirty="0">
                <a:solidFill>
                  <a:srgbClr val="231F20"/>
                </a:solidFill>
                <a:latin typeface="LM Roman 17"/>
                <a:cs typeface="LM Roman 17"/>
              </a:rPr>
              <a:t>will </a:t>
            </a:r>
            <a:r>
              <a:rPr sz="1700" spc="-10" dirty="0">
                <a:solidFill>
                  <a:srgbClr val="231F20"/>
                </a:solidFill>
                <a:latin typeface="LM Roman 17"/>
                <a:cs typeface="LM Roman 17"/>
              </a:rPr>
              <a:t>you </a:t>
            </a:r>
            <a:r>
              <a:rPr sz="1700" spc="-15" dirty="0">
                <a:solidFill>
                  <a:srgbClr val="231F20"/>
                </a:solidFill>
                <a:latin typeface="LM Roman 17"/>
                <a:cs typeface="LM Roman 17"/>
              </a:rPr>
              <a:t>prove </a:t>
            </a:r>
            <a:r>
              <a:rPr sz="1700" spc="5" dirty="0">
                <a:solidFill>
                  <a:srgbClr val="231F20"/>
                </a:solidFill>
                <a:latin typeface="LM Roman 17"/>
                <a:cs typeface="LM Roman 17"/>
              </a:rPr>
              <a:t>it is a </a:t>
            </a:r>
            <a:r>
              <a:rPr sz="1700" spc="-5" dirty="0">
                <a:solidFill>
                  <a:srgbClr val="231F20"/>
                </a:solidFill>
                <a:latin typeface="LM Roman 17"/>
                <a:cs typeface="LM Roman 17"/>
              </a:rPr>
              <a:t>finite</a:t>
            </a:r>
            <a:r>
              <a:rPr sz="1700" spc="20" dirty="0">
                <a:solidFill>
                  <a:srgbClr val="231F20"/>
                </a:solidFill>
                <a:latin typeface="LM Roman 17"/>
                <a:cs typeface="LM Roman 17"/>
              </a:rPr>
              <a:t> </a:t>
            </a:r>
            <a:r>
              <a:rPr sz="1700" spc="-5" dirty="0">
                <a:solidFill>
                  <a:srgbClr val="231F20"/>
                </a:solidFill>
                <a:latin typeface="LM Roman 17"/>
                <a:cs typeface="LM Roman 17"/>
              </a:rPr>
              <a:t>field?</a:t>
            </a:r>
            <a:endParaRPr sz="1700">
              <a:latin typeface="LM Roman 17"/>
              <a:cs typeface="LM Roman 17"/>
            </a:endParaRPr>
          </a:p>
          <a:p>
            <a:pPr>
              <a:lnSpc>
                <a:spcPct val="100000"/>
              </a:lnSpc>
              <a:buClr>
                <a:srgbClr val="231F20"/>
              </a:buClr>
            </a:pPr>
            <a:endParaRPr sz="1700">
              <a:latin typeface="LM Roman 17"/>
              <a:cs typeface="LM Roman 17"/>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23166" y="304801"/>
            <a:ext cx="6725771" cy="1247649"/>
          </a:xfrm>
          <a:prstGeom prst="rect">
            <a:avLst/>
          </a:prstGeom>
        </p:spPr>
        <p:txBody>
          <a:bodyPr vert="horz" wrap="square" lIns="0" tIns="15240" rIns="0" bIns="0" rtlCol="0">
            <a:spAutoFit/>
          </a:bodyPr>
          <a:lstStyle/>
          <a:p>
            <a:pPr>
              <a:lnSpc>
                <a:spcPct val="100000"/>
              </a:lnSpc>
              <a:spcBef>
                <a:spcPts val="65"/>
              </a:spcBef>
            </a:pPr>
            <a:endParaRPr sz="2550">
              <a:latin typeface="LM Roman 17"/>
              <a:cs typeface="LM Roman 17"/>
            </a:endParaRPr>
          </a:p>
          <a:p>
            <a:pPr marL="269875" marR="43180" indent="-219710" algn="just">
              <a:lnSpc>
                <a:spcPct val="107400"/>
              </a:lnSpc>
            </a:pPr>
            <a:r>
              <a:rPr sz="1700" spc="5" dirty="0">
                <a:solidFill>
                  <a:srgbClr val="231F20"/>
                </a:solidFill>
                <a:latin typeface="LM Roman 17"/>
                <a:cs typeface="LM Roman 17"/>
              </a:rPr>
              <a:t>9. With </a:t>
            </a:r>
            <a:r>
              <a:rPr sz="1700" spc="10" dirty="0">
                <a:solidFill>
                  <a:srgbClr val="231F20"/>
                </a:solidFill>
                <a:latin typeface="LM Roman 17"/>
                <a:cs typeface="LM Roman 17"/>
              </a:rPr>
              <a:t>polynomial </a:t>
            </a:r>
            <a:r>
              <a:rPr sz="1700" spc="-5" dirty="0">
                <a:solidFill>
                  <a:srgbClr val="231F20"/>
                </a:solidFill>
                <a:latin typeface="LM Roman 17"/>
                <a:cs typeface="LM Roman 17"/>
              </a:rPr>
              <a:t>coefficients drawn </a:t>
            </a:r>
            <a:r>
              <a:rPr sz="1700" spc="10" dirty="0">
                <a:solidFill>
                  <a:srgbClr val="231F20"/>
                </a:solidFill>
                <a:latin typeface="LM Roman 17"/>
                <a:cs typeface="LM Roman 17"/>
              </a:rPr>
              <a:t>from </a:t>
            </a:r>
            <a:r>
              <a:rPr sz="1700" i="1" spc="75" dirty="0">
                <a:solidFill>
                  <a:srgbClr val="231F20"/>
                </a:solidFill>
                <a:latin typeface="Times New Roman"/>
                <a:cs typeface="Times New Roman"/>
              </a:rPr>
              <a:t>GF </a:t>
            </a:r>
            <a:r>
              <a:rPr sz="1700" spc="5" dirty="0">
                <a:solidFill>
                  <a:srgbClr val="231F20"/>
                </a:solidFill>
                <a:latin typeface="LM Roman 17"/>
                <a:cs typeface="LM Roman 17"/>
              </a:rPr>
              <a:t>(2), let’s use</a:t>
            </a:r>
            <a:r>
              <a:rPr sz="1700" spc="-285" dirty="0">
                <a:solidFill>
                  <a:srgbClr val="231F20"/>
                </a:solidFill>
                <a:latin typeface="LM Roman 17"/>
                <a:cs typeface="LM Roman 17"/>
              </a:rPr>
              <a:t> </a:t>
            </a:r>
            <a:r>
              <a:rPr sz="1700" spc="5" dirty="0">
                <a:solidFill>
                  <a:srgbClr val="231F20"/>
                </a:solidFill>
                <a:latin typeface="LM Roman 17"/>
                <a:cs typeface="LM Roman 17"/>
              </a:rPr>
              <a:t>the  irreducible </a:t>
            </a:r>
            <a:r>
              <a:rPr sz="1700" spc="10" dirty="0">
                <a:solidFill>
                  <a:srgbClr val="231F20"/>
                </a:solidFill>
                <a:latin typeface="LM Roman 17"/>
                <a:cs typeface="LM Roman 17"/>
              </a:rPr>
              <a:t>polynomial</a:t>
            </a:r>
            <a:r>
              <a:rPr sz="1700" spc="-20" dirty="0">
                <a:solidFill>
                  <a:srgbClr val="231F20"/>
                </a:solidFill>
                <a:latin typeface="LM Roman 17"/>
                <a:cs typeface="LM Roman 17"/>
              </a:rPr>
              <a:t> </a:t>
            </a:r>
            <a:r>
              <a:rPr sz="1700" i="1" spc="95" dirty="0">
                <a:solidFill>
                  <a:srgbClr val="231F20"/>
                </a:solidFill>
                <a:latin typeface="Times New Roman"/>
                <a:cs typeface="Times New Roman"/>
              </a:rPr>
              <a:t>x</a:t>
            </a:r>
            <a:r>
              <a:rPr sz="1800" spc="142" baseline="27777" dirty="0">
                <a:solidFill>
                  <a:srgbClr val="231F20"/>
                </a:solidFill>
                <a:latin typeface="LM Roman 12"/>
                <a:cs typeface="LM Roman 12"/>
              </a:rPr>
              <a:t>3</a:t>
            </a:r>
            <a:r>
              <a:rPr sz="1800" spc="60" baseline="27777" dirty="0">
                <a:solidFill>
                  <a:srgbClr val="231F20"/>
                </a:solidFill>
                <a:latin typeface="LM Roman 12"/>
                <a:cs typeface="LM Roman 12"/>
              </a:rPr>
              <a:t> </a:t>
            </a:r>
            <a:r>
              <a:rPr sz="1700" spc="10" dirty="0">
                <a:solidFill>
                  <a:srgbClr val="231F20"/>
                </a:solidFill>
                <a:latin typeface="LM Roman 17"/>
                <a:cs typeface="LM Roman 17"/>
              </a:rPr>
              <a:t>+</a:t>
            </a:r>
            <a:r>
              <a:rPr sz="1700" spc="-135" dirty="0">
                <a:solidFill>
                  <a:srgbClr val="231F20"/>
                </a:solidFill>
                <a:latin typeface="LM Roman 17"/>
                <a:cs typeface="LM Roman 17"/>
              </a:rPr>
              <a:t> </a:t>
            </a:r>
            <a:r>
              <a:rPr sz="1700" i="1" spc="200" dirty="0">
                <a:solidFill>
                  <a:srgbClr val="231F20"/>
                </a:solidFill>
                <a:latin typeface="Times New Roman"/>
                <a:cs typeface="Times New Roman"/>
              </a:rPr>
              <a:t>x</a:t>
            </a:r>
            <a:r>
              <a:rPr sz="1700" i="1" spc="-40" dirty="0">
                <a:solidFill>
                  <a:srgbClr val="231F20"/>
                </a:solidFill>
                <a:latin typeface="Times New Roman"/>
                <a:cs typeface="Times New Roman"/>
              </a:rPr>
              <a:t> </a:t>
            </a:r>
            <a:r>
              <a:rPr sz="1700" spc="10" dirty="0">
                <a:solidFill>
                  <a:srgbClr val="231F20"/>
                </a:solidFill>
                <a:latin typeface="LM Roman 17"/>
                <a:cs typeface="LM Roman 17"/>
              </a:rPr>
              <a:t>+</a:t>
            </a:r>
            <a:r>
              <a:rPr sz="1700" spc="-135" dirty="0">
                <a:solidFill>
                  <a:srgbClr val="231F20"/>
                </a:solidFill>
                <a:latin typeface="LM Roman 17"/>
                <a:cs typeface="LM Roman 17"/>
              </a:rPr>
              <a:t> </a:t>
            </a:r>
            <a:r>
              <a:rPr sz="1700" spc="5" dirty="0">
                <a:solidFill>
                  <a:srgbClr val="231F20"/>
                </a:solidFill>
                <a:latin typeface="LM Roman 17"/>
                <a:cs typeface="LM Roman 17"/>
              </a:rPr>
              <a:t>1 to construct the</a:t>
            </a:r>
            <a:r>
              <a:rPr sz="1700" spc="10" dirty="0">
                <a:solidFill>
                  <a:srgbClr val="231F20"/>
                </a:solidFill>
                <a:latin typeface="LM Roman 17"/>
                <a:cs typeface="LM Roman 17"/>
              </a:rPr>
              <a:t> </a:t>
            </a:r>
            <a:r>
              <a:rPr sz="1700" spc="-5" dirty="0">
                <a:solidFill>
                  <a:srgbClr val="231F20"/>
                </a:solidFill>
                <a:latin typeface="LM Roman 17"/>
                <a:cs typeface="LM Roman 17"/>
              </a:rPr>
              <a:t>finite field  </a:t>
            </a:r>
            <a:r>
              <a:rPr sz="1700" i="1" spc="75" dirty="0">
                <a:solidFill>
                  <a:srgbClr val="231F20"/>
                </a:solidFill>
                <a:latin typeface="Times New Roman"/>
                <a:cs typeface="Times New Roman"/>
              </a:rPr>
              <a:t>GF </a:t>
            </a:r>
            <a:r>
              <a:rPr sz="1700" spc="5" dirty="0">
                <a:solidFill>
                  <a:srgbClr val="231F20"/>
                </a:solidFill>
                <a:latin typeface="LM Roman 17"/>
                <a:cs typeface="LM Roman 17"/>
              </a:rPr>
              <a:t>(2</a:t>
            </a:r>
            <a:r>
              <a:rPr sz="1800" spc="7" baseline="27777" dirty="0">
                <a:solidFill>
                  <a:srgbClr val="231F20"/>
                </a:solidFill>
                <a:latin typeface="LM Roman 12"/>
                <a:cs typeface="LM Roman 12"/>
              </a:rPr>
              <a:t>3</a:t>
            </a:r>
            <a:r>
              <a:rPr sz="1700" spc="5" dirty="0">
                <a:solidFill>
                  <a:srgbClr val="231F20"/>
                </a:solidFill>
                <a:latin typeface="LM Roman 17"/>
                <a:cs typeface="LM Roman 17"/>
              </a:rPr>
              <a:t>). </a:t>
            </a:r>
            <a:r>
              <a:rPr sz="1700" spc="-5" dirty="0">
                <a:solidFill>
                  <a:srgbClr val="231F20"/>
                </a:solidFill>
                <a:latin typeface="LM Roman 17"/>
                <a:cs typeface="LM Roman 17"/>
              </a:rPr>
              <a:t>Now</a:t>
            </a:r>
            <a:r>
              <a:rPr sz="1700" spc="-70" dirty="0">
                <a:solidFill>
                  <a:srgbClr val="231F20"/>
                </a:solidFill>
                <a:latin typeface="LM Roman 17"/>
                <a:cs typeface="LM Roman 17"/>
              </a:rPr>
              <a:t> </a:t>
            </a:r>
            <a:r>
              <a:rPr sz="1700" spc="5" dirty="0">
                <a:solidFill>
                  <a:srgbClr val="231F20"/>
                </a:solidFill>
                <a:latin typeface="LM Roman 17"/>
                <a:cs typeface="LM Roman 17"/>
              </a:rPr>
              <a:t>calculate</a:t>
            </a:r>
            <a:endParaRPr sz="1700">
              <a:latin typeface="LM Roman 17"/>
              <a:cs typeface="LM Roman 17"/>
            </a:endParaRPr>
          </a:p>
        </p:txBody>
      </p:sp>
      <p:graphicFrame>
        <p:nvGraphicFramePr>
          <p:cNvPr id="6" name="object 6"/>
          <p:cNvGraphicFramePr>
            <a:graphicFrameLocks noGrp="1"/>
          </p:cNvGraphicFramePr>
          <p:nvPr/>
        </p:nvGraphicFramePr>
        <p:xfrm>
          <a:off x="1905000" y="1752600"/>
          <a:ext cx="4724400" cy="1781775"/>
        </p:xfrm>
        <a:graphic>
          <a:graphicData uri="http://schemas.openxmlformats.org/drawingml/2006/table">
            <a:tbl>
              <a:tblPr firstRow="1" bandRow="1">
                <a:tableStyleId>{2D5ABB26-0587-4C30-8999-92F81FD0307C}</a:tableStyleId>
              </a:tblPr>
              <a:tblGrid>
                <a:gridCol w="3631530"/>
                <a:gridCol w="676835"/>
                <a:gridCol w="416035"/>
              </a:tblGrid>
              <a:tr h="430916">
                <a:tc>
                  <a:txBody>
                    <a:bodyPr/>
                    <a:lstStyle/>
                    <a:p>
                      <a:pPr marL="45085">
                        <a:lnSpc>
                          <a:spcPts val="1945"/>
                        </a:lnSpc>
                      </a:pP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37"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i="1" spc="200" dirty="0">
                          <a:solidFill>
                            <a:srgbClr val="231F20"/>
                          </a:solidFill>
                          <a:latin typeface="Times New Roman"/>
                          <a:cs typeface="Times New Roman"/>
                        </a:rPr>
                        <a:t>x</a:t>
                      </a:r>
                      <a:r>
                        <a:rPr sz="2400" i="1" spc="-45" dirty="0">
                          <a:solidFill>
                            <a:srgbClr val="231F20"/>
                          </a:solidFill>
                          <a:latin typeface="Times New Roman"/>
                          <a:cs typeface="Times New Roman"/>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spc="5" dirty="0">
                          <a:solidFill>
                            <a:srgbClr val="231F20"/>
                          </a:solidFill>
                          <a:latin typeface="LM Roman 17"/>
                          <a:cs typeface="LM Roman 17"/>
                        </a:rPr>
                        <a:t>1)</a:t>
                      </a:r>
                      <a:r>
                        <a:rPr sz="2400" spc="-145" dirty="0">
                          <a:solidFill>
                            <a:srgbClr val="231F20"/>
                          </a:solidFill>
                          <a:latin typeface="LM Roman 17"/>
                          <a:cs typeface="LM Roman 17"/>
                        </a:rPr>
                        <a:t> </a:t>
                      </a:r>
                      <a:r>
                        <a:rPr sz="2400" spc="10" dirty="0">
                          <a:solidFill>
                            <a:srgbClr val="231F20"/>
                          </a:solidFill>
                          <a:latin typeface="LM Roman 17"/>
                          <a:cs typeface="LM Roman 17"/>
                        </a:rPr>
                        <a:t>+</a:t>
                      </a:r>
                      <a:r>
                        <a:rPr sz="2400" spc="-125" dirty="0">
                          <a:solidFill>
                            <a:srgbClr val="231F20"/>
                          </a:solidFill>
                          <a:latin typeface="LM Roman 17"/>
                          <a:cs typeface="LM Roman 17"/>
                        </a:rPr>
                        <a:t> </a:t>
                      </a: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37"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spc="5" dirty="0">
                          <a:solidFill>
                            <a:srgbClr val="231F20"/>
                          </a:solidFill>
                          <a:latin typeface="LM Roman 17"/>
                          <a:cs typeface="LM Roman 17"/>
                        </a:rPr>
                        <a:t>1)</a:t>
                      </a:r>
                      <a:endParaRPr sz="2400">
                        <a:latin typeface="LM Roman 17"/>
                        <a:cs typeface="LM Roman 17"/>
                      </a:endParaRPr>
                    </a:p>
                  </a:txBody>
                  <a:tcPr marL="0" marR="0" marT="0" marB="0"/>
                </a:tc>
                <a:tc>
                  <a:txBody>
                    <a:bodyPr/>
                    <a:lstStyle/>
                    <a:p>
                      <a:pPr marR="121285" algn="r">
                        <a:lnSpc>
                          <a:spcPts val="1945"/>
                        </a:lnSpc>
                      </a:pPr>
                      <a:r>
                        <a:rPr sz="2800" dirty="0">
                          <a:solidFill>
                            <a:srgbClr val="231F20"/>
                          </a:solidFill>
                          <a:latin typeface="LM Roman 17"/>
                          <a:cs typeface="LM Roman 17"/>
                        </a:rPr>
                        <a:t>=</a:t>
                      </a:r>
                      <a:endParaRPr sz="2800">
                        <a:latin typeface="LM Roman 17"/>
                        <a:cs typeface="LM Roman 17"/>
                      </a:endParaRPr>
                    </a:p>
                  </a:txBody>
                  <a:tcPr marL="0" marR="0" marT="0" marB="0"/>
                </a:tc>
                <a:tc>
                  <a:txBody>
                    <a:bodyPr/>
                    <a:lstStyle/>
                    <a:p>
                      <a:pPr marR="24130" algn="r">
                        <a:lnSpc>
                          <a:spcPts val="1945"/>
                        </a:lnSpc>
                      </a:pPr>
                      <a:r>
                        <a:rPr sz="2800" dirty="0">
                          <a:solidFill>
                            <a:srgbClr val="231F20"/>
                          </a:solidFill>
                          <a:latin typeface="LM Roman 17"/>
                          <a:cs typeface="LM Roman 17"/>
                        </a:rPr>
                        <a:t>?</a:t>
                      </a:r>
                      <a:endParaRPr sz="2800">
                        <a:latin typeface="LM Roman 17"/>
                        <a:cs typeface="LM Roman 17"/>
                      </a:endParaRPr>
                    </a:p>
                  </a:txBody>
                  <a:tcPr marL="0" marR="0" marT="0" marB="0"/>
                </a:tc>
              </a:tr>
              <a:tr h="385968">
                <a:tc>
                  <a:txBody>
                    <a:bodyPr/>
                    <a:lstStyle/>
                    <a:p>
                      <a:pPr marL="31750">
                        <a:lnSpc>
                          <a:spcPct val="100000"/>
                        </a:lnSpc>
                        <a:spcBef>
                          <a:spcPts val="140"/>
                        </a:spcBef>
                      </a:pP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44"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35" dirty="0">
                          <a:solidFill>
                            <a:srgbClr val="231F20"/>
                          </a:solidFill>
                          <a:latin typeface="LM Roman 17"/>
                          <a:cs typeface="LM Roman 17"/>
                        </a:rPr>
                        <a:t> </a:t>
                      </a:r>
                      <a:r>
                        <a:rPr sz="2400" i="1" spc="200" dirty="0">
                          <a:solidFill>
                            <a:srgbClr val="231F20"/>
                          </a:solidFill>
                          <a:latin typeface="Times New Roman"/>
                          <a:cs typeface="Times New Roman"/>
                        </a:rPr>
                        <a:t>x</a:t>
                      </a:r>
                      <a:r>
                        <a:rPr sz="2400" i="1" spc="-60" dirty="0">
                          <a:solidFill>
                            <a:srgbClr val="231F20"/>
                          </a:solidFill>
                          <a:latin typeface="Times New Roman"/>
                          <a:cs typeface="Times New Roman"/>
                        </a:rPr>
                        <a:t> </a:t>
                      </a:r>
                      <a:r>
                        <a:rPr sz="2400" spc="10" dirty="0">
                          <a:solidFill>
                            <a:srgbClr val="231F20"/>
                          </a:solidFill>
                          <a:latin typeface="LM Roman 17"/>
                          <a:cs typeface="LM Roman 17"/>
                        </a:rPr>
                        <a:t>+</a:t>
                      </a:r>
                      <a:r>
                        <a:rPr sz="2400" spc="-125" dirty="0">
                          <a:solidFill>
                            <a:srgbClr val="231F20"/>
                          </a:solidFill>
                          <a:latin typeface="LM Roman 17"/>
                          <a:cs typeface="LM Roman 17"/>
                        </a:rPr>
                        <a:t> </a:t>
                      </a:r>
                      <a:r>
                        <a:rPr sz="2400" spc="5" dirty="0">
                          <a:solidFill>
                            <a:srgbClr val="231F20"/>
                          </a:solidFill>
                          <a:latin typeface="LM Roman 17"/>
                          <a:cs typeface="LM Roman 17"/>
                        </a:rPr>
                        <a:t>1)</a:t>
                      </a:r>
                      <a:r>
                        <a:rPr sz="2400" spc="-145" dirty="0">
                          <a:solidFill>
                            <a:srgbClr val="231F20"/>
                          </a:solidFill>
                          <a:latin typeface="LM Roman 17"/>
                          <a:cs typeface="LM Roman 17"/>
                        </a:rPr>
                        <a:t> </a:t>
                      </a:r>
                      <a:r>
                        <a:rPr sz="2400" spc="15" dirty="0">
                          <a:solidFill>
                            <a:srgbClr val="231F20"/>
                          </a:solidFill>
                          <a:latin typeface="Latin Modern Math"/>
                          <a:cs typeface="Latin Modern Math"/>
                        </a:rPr>
                        <a:t>−</a:t>
                      </a:r>
                      <a:r>
                        <a:rPr sz="2400" spc="-180" dirty="0">
                          <a:solidFill>
                            <a:srgbClr val="231F20"/>
                          </a:solidFill>
                          <a:latin typeface="Latin Modern Math"/>
                          <a:cs typeface="Latin Modern Math"/>
                        </a:rPr>
                        <a:t> </a:t>
                      </a: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37"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spc="5" dirty="0">
                          <a:solidFill>
                            <a:srgbClr val="231F20"/>
                          </a:solidFill>
                          <a:latin typeface="LM Roman 17"/>
                          <a:cs typeface="LM Roman 17"/>
                        </a:rPr>
                        <a:t>1)</a:t>
                      </a:r>
                      <a:endParaRPr sz="2400">
                        <a:latin typeface="LM Roman 17"/>
                        <a:cs typeface="LM Roman 17"/>
                      </a:endParaRPr>
                    </a:p>
                  </a:txBody>
                  <a:tcPr marL="0" marR="0" marT="12123" marB="0"/>
                </a:tc>
                <a:tc>
                  <a:txBody>
                    <a:bodyPr/>
                    <a:lstStyle/>
                    <a:p>
                      <a:pPr marR="121285" algn="r">
                        <a:lnSpc>
                          <a:spcPct val="100000"/>
                        </a:lnSpc>
                        <a:spcBef>
                          <a:spcPts val="140"/>
                        </a:spcBef>
                      </a:pPr>
                      <a:r>
                        <a:rPr sz="2800" dirty="0">
                          <a:solidFill>
                            <a:srgbClr val="231F20"/>
                          </a:solidFill>
                          <a:latin typeface="LM Roman 17"/>
                          <a:cs typeface="LM Roman 17"/>
                        </a:rPr>
                        <a:t>=</a:t>
                      </a:r>
                      <a:endParaRPr sz="2800">
                        <a:latin typeface="LM Roman 17"/>
                        <a:cs typeface="LM Roman 17"/>
                      </a:endParaRPr>
                    </a:p>
                  </a:txBody>
                  <a:tcPr marL="0" marR="0" marT="12123" marB="0"/>
                </a:tc>
                <a:tc>
                  <a:txBody>
                    <a:bodyPr/>
                    <a:lstStyle/>
                    <a:p>
                      <a:pPr marR="24130" algn="r">
                        <a:lnSpc>
                          <a:spcPct val="100000"/>
                        </a:lnSpc>
                        <a:spcBef>
                          <a:spcPts val="140"/>
                        </a:spcBef>
                      </a:pPr>
                      <a:r>
                        <a:rPr sz="2800" dirty="0">
                          <a:solidFill>
                            <a:srgbClr val="231F20"/>
                          </a:solidFill>
                          <a:latin typeface="LM Roman 17"/>
                          <a:cs typeface="LM Roman 17"/>
                        </a:rPr>
                        <a:t>?</a:t>
                      </a:r>
                      <a:endParaRPr sz="2800">
                        <a:latin typeface="LM Roman 17"/>
                        <a:cs typeface="LM Roman 17"/>
                      </a:endParaRPr>
                    </a:p>
                  </a:txBody>
                  <a:tcPr marL="0" marR="0" marT="12123" marB="0"/>
                </a:tc>
              </a:tr>
              <a:tr h="385044">
                <a:tc>
                  <a:txBody>
                    <a:bodyPr/>
                    <a:lstStyle/>
                    <a:p>
                      <a:pPr marL="31750">
                        <a:lnSpc>
                          <a:spcPct val="100000"/>
                        </a:lnSpc>
                        <a:spcBef>
                          <a:spcPts val="125"/>
                        </a:spcBef>
                      </a:pP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44"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35" dirty="0">
                          <a:solidFill>
                            <a:srgbClr val="231F20"/>
                          </a:solidFill>
                          <a:latin typeface="LM Roman 17"/>
                          <a:cs typeface="LM Roman 17"/>
                        </a:rPr>
                        <a:t> </a:t>
                      </a:r>
                      <a:r>
                        <a:rPr sz="2400" i="1" spc="200" dirty="0">
                          <a:solidFill>
                            <a:srgbClr val="231F20"/>
                          </a:solidFill>
                          <a:latin typeface="Times New Roman"/>
                          <a:cs typeface="Times New Roman"/>
                        </a:rPr>
                        <a:t>x</a:t>
                      </a:r>
                      <a:r>
                        <a:rPr sz="2400" i="1" spc="-60" dirty="0">
                          <a:solidFill>
                            <a:srgbClr val="231F20"/>
                          </a:solidFill>
                          <a:latin typeface="Times New Roman"/>
                          <a:cs typeface="Times New Roman"/>
                        </a:rPr>
                        <a:t> </a:t>
                      </a:r>
                      <a:r>
                        <a:rPr sz="2400" spc="10" dirty="0">
                          <a:solidFill>
                            <a:srgbClr val="231F20"/>
                          </a:solidFill>
                          <a:latin typeface="LM Roman 17"/>
                          <a:cs typeface="LM Roman 17"/>
                        </a:rPr>
                        <a:t>+</a:t>
                      </a:r>
                      <a:r>
                        <a:rPr sz="2400" spc="-125" dirty="0">
                          <a:solidFill>
                            <a:srgbClr val="231F20"/>
                          </a:solidFill>
                          <a:latin typeface="LM Roman 17"/>
                          <a:cs typeface="LM Roman 17"/>
                        </a:rPr>
                        <a:t> </a:t>
                      </a:r>
                      <a:r>
                        <a:rPr sz="2400" spc="5" dirty="0">
                          <a:solidFill>
                            <a:srgbClr val="231F20"/>
                          </a:solidFill>
                          <a:latin typeface="LM Roman 17"/>
                          <a:cs typeface="LM Roman 17"/>
                        </a:rPr>
                        <a:t>1)</a:t>
                      </a:r>
                      <a:r>
                        <a:rPr sz="2400" spc="-145" dirty="0">
                          <a:solidFill>
                            <a:srgbClr val="231F20"/>
                          </a:solidFill>
                          <a:latin typeface="LM Roman 17"/>
                          <a:cs typeface="LM Roman 17"/>
                        </a:rPr>
                        <a:t> </a:t>
                      </a:r>
                      <a:r>
                        <a:rPr sz="2400" spc="15" dirty="0">
                          <a:solidFill>
                            <a:srgbClr val="231F20"/>
                          </a:solidFill>
                          <a:latin typeface="Latin Modern Math"/>
                          <a:cs typeface="Latin Modern Math"/>
                        </a:rPr>
                        <a:t>×</a:t>
                      </a:r>
                      <a:r>
                        <a:rPr sz="2400" spc="-180" dirty="0">
                          <a:solidFill>
                            <a:srgbClr val="231F20"/>
                          </a:solidFill>
                          <a:latin typeface="Latin Modern Math"/>
                          <a:cs typeface="Latin Modern Math"/>
                        </a:rPr>
                        <a:t> </a:t>
                      </a: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37"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spc="5" dirty="0">
                          <a:solidFill>
                            <a:srgbClr val="231F20"/>
                          </a:solidFill>
                          <a:latin typeface="LM Roman 17"/>
                          <a:cs typeface="LM Roman 17"/>
                        </a:rPr>
                        <a:t>1)</a:t>
                      </a:r>
                      <a:endParaRPr sz="2400">
                        <a:latin typeface="LM Roman 17"/>
                        <a:cs typeface="LM Roman 17"/>
                      </a:endParaRPr>
                    </a:p>
                  </a:txBody>
                  <a:tcPr marL="0" marR="0" marT="10824" marB="0"/>
                </a:tc>
                <a:tc>
                  <a:txBody>
                    <a:bodyPr/>
                    <a:lstStyle/>
                    <a:p>
                      <a:pPr marR="121285" algn="r">
                        <a:lnSpc>
                          <a:spcPct val="100000"/>
                        </a:lnSpc>
                        <a:spcBef>
                          <a:spcPts val="125"/>
                        </a:spcBef>
                      </a:pPr>
                      <a:r>
                        <a:rPr sz="2800" dirty="0">
                          <a:solidFill>
                            <a:srgbClr val="231F20"/>
                          </a:solidFill>
                          <a:latin typeface="LM Roman 17"/>
                          <a:cs typeface="LM Roman 17"/>
                        </a:rPr>
                        <a:t>=</a:t>
                      </a:r>
                      <a:endParaRPr sz="2800">
                        <a:latin typeface="LM Roman 17"/>
                        <a:cs typeface="LM Roman 17"/>
                      </a:endParaRPr>
                    </a:p>
                  </a:txBody>
                  <a:tcPr marL="0" marR="0" marT="10824" marB="0"/>
                </a:tc>
                <a:tc>
                  <a:txBody>
                    <a:bodyPr/>
                    <a:lstStyle/>
                    <a:p>
                      <a:pPr marR="24130" algn="r">
                        <a:lnSpc>
                          <a:spcPct val="100000"/>
                        </a:lnSpc>
                        <a:spcBef>
                          <a:spcPts val="125"/>
                        </a:spcBef>
                      </a:pPr>
                      <a:r>
                        <a:rPr sz="2800" dirty="0">
                          <a:solidFill>
                            <a:srgbClr val="231F20"/>
                          </a:solidFill>
                          <a:latin typeface="LM Roman 17"/>
                          <a:cs typeface="LM Roman 17"/>
                        </a:rPr>
                        <a:t>?</a:t>
                      </a:r>
                      <a:endParaRPr sz="2800">
                        <a:latin typeface="LM Roman 17"/>
                        <a:cs typeface="LM Roman 17"/>
                      </a:endParaRPr>
                    </a:p>
                  </a:txBody>
                  <a:tcPr marL="0" marR="0" marT="10824" marB="0"/>
                </a:tc>
              </a:tr>
              <a:tr h="474472">
                <a:tc>
                  <a:txBody>
                    <a:bodyPr/>
                    <a:lstStyle/>
                    <a:p>
                      <a:pPr marL="60325">
                        <a:lnSpc>
                          <a:spcPts val="2030"/>
                        </a:lnSpc>
                        <a:spcBef>
                          <a:spcPts val="135"/>
                        </a:spcBef>
                      </a:pP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37"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i="1" spc="200" dirty="0">
                          <a:solidFill>
                            <a:srgbClr val="231F20"/>
                          </a:solidFill>
                          <a:latin typeface="Times New Roman"/>
                          <a:cs typeface="Times New Roman"/>
                        </a:rPr>
                        <a:t>x</a:t>
                      </a:r>
                      <a:r>
                        <a:rPr sz="2400" i="1" spc="-45" dirty="0">
                          <a:solidFill>
                            <a:srgbClr val="231F20"/>
                          </a:solidFill>
                          <a:latin typeface="Times New Roman"/>
                          <a:cs typeface="Times New Roman"/>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spc="5" dirty="0">
                          <a:solidFill>
                            <a:srgbClr val="231F20"/>
                          </a:solidFill>
                          <a:latin typeface="LM Roman 17"/>
                          <a:cs typeface="LM Roman 17"/>
                        </a:rPr>
                        <a:t>1)</a:t>
                      </a:r>
                      <a:r>
                        <a:rPr sz="2400" dirty="0">
                          <a:solidFill>
                            <a:srgbClr val="231F20"/>
                          </a:solidFill>
                          <a:latin typeface="LM Roman 17"/>
                          <a:cs typeface="LM Roman 17"/>
                        </a:rPr>
                        <a:t> </a:t>
                      </a:r>
                      <a:r>
                        <a:rPr sz="2400" i="1" spc="365" dirty="0">
                          <a:solidFill>
                            <a:srgbClr val="231F20"/>
                          </a:solidFill>
                          <a:latin typeface="Times New Roman"/>
                          <a:cs typeface="Times New Roman"/>
                        </a:rPr>
                        <a:t>/</a:t>
                      </a:r>
                      <a:r>
                        <a:rPr sz="2400" i="1" spc="95" dirty="0">
                          <a:solidFill>
                            <a:srgbClr val="231F20"/>
                          </a:solidFill>
                          <a:latin typeface="Times New Roman"/>
                          <a:cs typeface="Times New Roman"/>
                        </a:rPr>
                        <a:t> </a:t>
                      </a:r>
                      <a:r>
                        <a:rPr sz="2400" spc="65" dirty="0">
                          <a:solidFill>
                            <a:srgbClr val="231F20"/>
                          </a:solidFill>
                          <a:latin typeface="LM Roman 17"/>
                          <a:cs typeface="LM Roman 17"/>
                        </a:rPr>
                        <a:t>(</a:t>
                      </a:r>
                      <a:r>
                        <a:rPr sz="2400" i="1" spc="65" dirty="0">
                          <a:solidFill>
                            <a:srgbClr val="231F20"/>
                          </a:solidFill>
                          <a:latin typeface="Times New Roman"/>
                          <a:cs typeface="Times New Roman"/>
                        </a:rPr>
                        <a:t>x</a:t>
                      </a:r>
                      <a:r>
                        <a:rPr sz="2400" spc="97" baseline="32407" dirty="0">
                          <a:solidFill>
                            <a:srgbClr val="231F20"/>
                          </a:solidFill>
                          <a:latin typeface="LM Roman 12"/>
                          <a:cs typeface="LM Roman 12"/>
                        </a:rPr>
                        <a:t>2</a:t>
                      </a:r>
                      <a:r>
                        <a:rPr sz="2400" spc="37" baseline="32407" dirty="0">
                          <a:solidFill>
                            <a:srgbClr val="231F20"/>
                          </a:solidFill>
                          <a:latin typeface="LM Roman 12"/>
                          <a:cs typeface="LM Roman 12"/>
                        </a:rPr>
                        <a:t> </a:t>
                      </a:r>
                      <a:r>
                        <a:rPr sz="2400" spc="10" dirty="0">
                          <a:solidFill>
                            <a:srgbClr val="231F20"/>
                          </a:solidFill>
                          <a:latin typeface="LM Roman 17"/>
                          <a:cs typeface="LM Roman 17"/>
                        </a:rPr>
                        <a:t>+</a:t>
                      </a:r>
                      <a:r>
                        <a:rPr sz="2400" spc="-140" dirty="0">
                          <a:solidFill>
                            <a:srgbClr val="231F20"/>
                          </a:solidFill>
                          <a:latin typeface="LM Roman 17"/>
                          <a:cs typeface="LM Roman 17"/>
                        </a:rPr>
                        <a:t> </a:t>
                      </a:r>
                      <a:r>
                        <a:rPr sz="2400" spc="5" dirty="0">
                          <a:solidFill>
                            <a:srgbClr val="231F20"/>
                          </a:solidFill>
                          <a:latin typeface="LM Roman 17"/>
                          <a:cs typeface="LM Roman 17"/>
                        </a:rPr>
                        <a:t>1)</a:t>
                      </a:r>
                      <a:endParaRPr sz="2400">
                        <a:latin typeface="LM Roman 17"/>
                        <a:cs typeface="LM Roman 17"/>
                      </a:endParaRPr>
                    </a:p>
                  </a:txBody>
                  <a:tcPr marL="0" marR="0" marT="11690" marB="0"/>
                </a:tc>
                <a:tc>
                  <a:txBody>
                    <a:bodyPr/>
                    <a:lstStyle/>
                    <a:p>
                      <a:pPr marR="121285" algn="r">
                        <a:lnSpc>
                          <a:spcPts val="2030"/>
                        </a:lnSpc>
                        <a:spcBef>
                          <a:spcPts val="135"/>
                        </a:spcBef>
                      </a:pPr>
                      <a:r>
                        <a:rPr sz="2800" dirty="0">
                          <a:solidFill>
                            <a:srgbClr val="231F20"/>
                          </a:solidFill>
                          <a:latin typeface="LM Roman 17"/>
                          <a:cs typeface="LM Roman 17"/>
                        </a:rPr>
                        <a:t>=</a:t>
                      </a:r>
                      <a:endParaRPr sz="2800">
                        <a:latin typeface="LM Roman 17"/>
                        <a:cs typeface="LM Roman 17"/>
                      </a:endParaRPr>
                    </a:p>
                  </a:txBody>
                  <a:tcPr marL="0" marR="0" marT="11690" marB="0"/>
                </a:tc>
                <a:tc>
                  <a:txBody>
                    <a:bodyPr/>
                    <a:lstStyle/>
                    <a:p>
                      <a:pPr marR="24130" algn="r">
                        <a:lnSpc>
                          <a:spcPts val="2030"/>
                        </a:lnSpc>
                        <a:spcBef>
                          <a:spcPts val="135"/>
                        </a:spcBef>
                      </a:pPr>
                      <a:r>
                        <a:rPr sz="2800" dirty="0">
                          <a:solidFill>
                            <a:srgbClr val="231F20"/>
                          </a:solidFill>
                          <a:latin typeface="LM Roman 17"/>
                          <a:cs typeface="LM Roman 17"/>
                        </a:rPr>
                        <a:t>?</a:t>
                      </a:r>
                      <a:endParaRPr sz="2800">
                        <a:latin typeface="LM Roman 17"/>
                        <a:cs typeface="LM Roman 17"/>
                      </a:endParaRPr>
                    </a:p>
                  </a:txBody>
                  <a:tcPr marL="0" marR="0" marT="11690" marB="0"/>
                </a:tc>
              </a:tr>
            </a:tbl>
          </a:graphicData>
        </a:graphic>
      </p:graphicFrame>
      <p:sp>
        <p:nvSpPr>
          <p:cNvPr id="7" name="object 7"/>
          <p:cNvSpPr txBox="1"/>
          <p:nvPr/>
        </p:nvSpPr>
        <p:spPr>
          <a:xfrm>
            <a:off x="921571" y="3614330"/>
            <a:ext cx="6852771" cy="577209"/>
          </a:xfrm>
          <a:prstGeom prst="rect">
            <a:avLst/>
          </a:prstGeom>
        </p:spPr>
        <p:txBody>
          <a:bodyPr vert="horz" wrap="square" lIns="0" tIns="12065" rIns="0" bIns="0" rtlCol="0">
            <a:spAutoFit/>
          </a:bodyPr>
          <a:lstStyle/>
          <a:p>
            <a:pPr marL="356235" marR="30480" indent="-318770">
              <a:lnSpc>
                <a:spcPct val="107600"/>
              </a:lnSpc>
              <a:spcBef>
                <a:spcPts val="95"/>
              </a:spcBef>
            </a:pPr>
            <a:r>
              <a:rPr sz="1700" spc="5" dirty="0">
                <a:solidFill>
                  <a:srgbClr val="231F20"/>
                </a:solidFill>
                <a:latin typeface="LM Roman 17"/>
                <a:cs typeface="LM Roman 17"/>
              </a:rPr>
              <a:t>10. </a:t>
            </a:r>
            <a:r>
              <a:rPr sz="1700" spc="-5" dirty="0">
                <a:solidFill>
                  <a:srgbClr val="231F20"/>
                </a:solidFill>
                <a:latin typeface="LM Roman 17"/>
                <a:cs typeface="LM Roman 17"/>
              </a:rPr>
              <a:t>Given </a:t>
            </a:r>
            <a:r>
              <a:rPr sz="1700" spc="5" dirty="0">
                <a:solidFill>
                  <a:srgbClr val="231F20"/>
                </a:solidFill>
                <a:latin typeface="LM Roman 17"/>
                <a:cs typeface="LM Roman 17"/>
              </a:rPr>
              <a:t>the </a:t>
            </a:r>
            <a:r>
              <a:rPr sz="1700" dirty="0">
                <a:solidFill>
                  <a:srgbClr val="231F20"/>
                </a:solidFill>
                <a:latin typeface="LM Roman 17"/>
                <a:cs typeface="LM Roman 17"/>
              </a:rPr>
              <a:t>following </a:t>
            </a:r>
            <a:r>
              <a:rPr sz="1700" spc="-25" dirty="0">
                <a:solidFill>
                  <a:srgbClr val="231F20"/>
                </a:solidFill>
                <a:latin typeface="LM Roman 17"/>
                <a:cs typeface="LM Roman 17"/>
              </a:rPr>
              <a:t>two </a:t>
            </a:r>
            <a:r>
              <a:rPr sz="1700" dirty="0">
                <a:solidFill>
                  <a:srgbClr val="231F20"/>
                </a:solidFill>
                <a:latin typeface="LM Roman 17"/>
                <a:cs typeface="LM Roman 17"/>
              </a:rPr>
              <a:t>3-bit </a:t>
            </a:r>
            <a:r>
              <a:rPr sz="1700" spc="5" dirty="0">
                <a:solidFill>
                  <a:srgbClr val="231F20"/>
                </a:solidFill>
                <a:latin typeface="LM Roman 17"/>
                <a:cs typeface="LM Roman 17"/>
              </a:rPr>
              <a:t>binary </a:t>
            </a:r>
            <a:r>
              <a:rPr sz="1700" spc="15" dirty="0">
                <a:solidFill>
                  <a:srgbClr val="231F20"/>
                </a:solidFill>
                <a:latin typeface="LM Roman 17"/>
                <a:cs typeface="LM Roman 17"/>
              </a:rPr>
              <a:t>code </a:t>
            </a:r>
            <a:r>
              <a:rPr sz="1700" spc="-5" dirty="0">
                <a:solidFill>
                  <a:srgbClr val="231F20"/>
                </a:solidFill>
                <a:latin typeface="LM Roman 17"/>
                <a:cs typeface="LM Roman 17"/>
              </a:rPr>
              <a:t>words </a:t>
            </a:r>
            <a:r>
              <a:rPr sz="1700" spc="10" dirty="0">
                <a:solidFill>
                  <a:srgbClr val="231F20"/>
                </a:solidFill>
                <a:latin typeface="LM Roman 17"/>
                <a:cs typeface="LM Roman 17"/>
              </a:rPr>
              <a:t>from </a:t>
            </a:r>
            <a:r>
              <a:rPr sz="1700" i="1" spc="75" dirty="0">
                <a:solidFill>
                  <a:srgbClr val="231F20"/>
                </a:solidFill>
                <a:latin typeface="Times New Roman"/>
                <a:cs typeface="Times New Roman"/>
              </a:rPr>
              <a:t>GF</a:t>
            </a:r>
            <a:r>
              <a:rPr sz="1700" i="1" spc="-155" dirty="0">
                <a:solidFill>
                  <a:srgbClr val="231F20"/>
                </a:solidFill>
                <a:latin typeface="Times New Roman"/>
                <a:cs typeface="Times New Roman"/>
              </a:rPr>
              <a:t> </a:t>
            </a:r>
            <a:r>
              <a:rPr sz="1700" spc="10" dirty="0">
                <a:solidFill>
                  <a:srgbClr val="231F20"/>
                </a:solidFill>
                <a:latin typeface="LM Roman 17"/>
                <a:cs typeface="LM Roman 17"/>
              </a:rPr>
              <a:t>(2</a:t>
            </a:r>
            <a:r>
              <a:rPr sz="1800" spc="15" baseline="27777" dirty="0">
                <a:solidFill>
                  <a:srgbClr val="231F20"/>
                </a:solidFill>
                <a:latin typeface="LM Roman 12"/>
                <a:cs typeface="LM Roman 12"/>
              </a:rPr>
              <a:t>3</a:t>
            </a:r>
            <a:r>
              <a:rPr sz="1700" spc="10" dirty="0">
                <a:solidFill>
                  <a:srgbClr val="231F20"/>
                </a:solidFill>
                <a:latin typeface="LM Roman 17"/>
                <a:cs typeface="LM Roman 17"/>
              </a:rPr>
              <a:t>)  </a:t>
            </a:r>
            <a:r>
              <a:rPr sz="1700" spc="5" dirty="0">
                <a:solidFill>
                  <a:srgbClr val="231F20"/>
                </a:solidFill>
                <a:latin typeface="LM Roman 17"/>
                <a:cs typeface="LM Roman 17"/>
              </a:rPr>
              <a:t>with</a:t>
            </a:r>
            <a:r>
              <a:rPr sz="1700" spc="-5" dirty="0">
                <a:solidFill>
                  <a:srgbClr val="231F20"/>
                </a:solidFill>
                <a:latin typeface="LM Roman 17"/>
                <a:cs typeface="LM Roman 17"/>
              </a:rPr>
              <a:t> </a:t>
            </a:r>
            <a:r>
              <a:rPr sz="1700" spc="5" dirty="0">
                <a:solidFill>
                  <a:srgbClr val="231F20"/>
                </a:solidFill>
                <a:latin typeface="LM Roman 17"/>
                <a:cs typeface="LM Roman 17"/>
              </a:rPr>
              <a:t>the</a:t>
            </a:r>
            <a:r>
              <a:rPr sz="1700" spc="-5" dirty="0">
                <a:solidFill>
                  <a:srgbClr val="231F20"/>
                </a:solidFill>
                <a:latin typeface="LM Roman 17"/>
                <a:cs typeface="LM Roman 17"/>
              </a:rPr>
              <a:t> </a:t>
            </a:r>
            <a:r>
              <a:rPr sz="1700" spc="10" dirty="0">
                <a:solidFill>
                  <a:srgbClr val="231F20"/>
                </a:solidFill>
                <a:latin typeface="LM Roman 17"/>
                <a:cs typeface="LM Roman 17"/>
              </a:rPr>
              <a:t>modulus</a:t>
            </a:r>
            <a:r>
              <a:rPr sz="1700" spc="5" dirty="0">
                <a:solidFill>
                  <a:srgbClr val="231F20"/>
                </a:solidFill>
                <a:latin typeface="LM Roman 17"/>
                <a:cs typeface="LM Roman 17"/>
              </a:rPr>
              <a:t> </a:t>
            </a:r>
            <a:r>
              <a:rPr sz="1700" spc="10" dirty="0">
                <a:solidFill>
                  <a:srgbClr val="231F20"/>
                </a:solidFill>
                <a:latin typeface="LM Roman 17"/>
                <a:cs typeface="LM Roman 17"/>
              </a:rPr>
              <a:t>polynomial</a:t>
            </a:r>
            <a:r>
              <a:rPr sz="1700" spc="-10" dirty="0">
                <a:solidFill>
                  <a:srgbClr val="231F20"/>
                </a:solidFill>
                <a:latin typeface="LM Roman 17"/>
                <a:cs typeface="LM Roman 17"/>
              </a:rPr>
              <a:t> </a:t>
            </a:r>
            <a:r>
              <a:rPr sz="1700" i="1" spc="95" dirty="0">
                <a:solidFill>
                  <a:srgbClr val="231F20"/>
                </a:solidFill>
                <a:latin typeface="Times New Roman"/>
                <a:cs typeface="Times New Roman"/>
              </a:rPr>
              <a:t>x</a:t>
            </a:r>
            <a:r>
              <a:rPr sz="1800" spc="142" baseline="27777" dirty="0">
                <a:solidFill>
                  <a:srgbClr val="231F20"/>
                </a:solidFill>
                <a:latin typeface="LM Roman 12"/>
                <a:cs typeface="LM Roman 12"/>
              </a:rPr>
              <a:t>3</a:t>
            </a:r>
            <a:r>
              <a:rPr sz="1800" spc="44" baseline="27777" dirty="0">
                <a:solidFill>
                  <a:srgbClr val="231F20"/>
                </a:solidFill>
                <a:latin typeface="LM Roman 12"/>
                <a:cs typeface="LM Roman 12"/>
              </a:rPr>
              <a:t> </a:t>
            </a:r>
            <a:r>
              <a:rPr sz="1700" spc="10" dirty="0">
                <a:solidFill>
                  <a:srgbClr val="231F20"/>
                </a:solidFill>
                <a:latin typeface="LM Roman 17"/>
                <a:cs typeface="LM Roman 17"/>
              </a:rPr>
              <a:t>+</a:t>
            </a:r>
            <a:r>
              <a:rPr sz="1700" spc="-120" dirty="0">
                <a:solidFill>
                  <a:srgbClr val="231F20"/>
                </a:solidFill>
                <a:latin typeface="LM Roman 17"/>
                <a:cs typeface="LM Roman 17"/>
              </a:rPr>
              <a:t> </a:t>
            </a:r>
            <a:r>
              <a:rPr sz="1700" i="1" spc="200" dirty="0">
                <a:solidFill>
                  <a:srgbClr val="231F20"/>
                </a:solidFill>
                <a:latin typeface="Times New Roman"/>
                <a:cs typeface="Times New Roman"/>
              </a:rPr>
              <a:t>x</a:t>
            </a:r>
            <a:r>
              <a:rPr sz="1700" i="1" spc="-55" dirty="0">
                <a:solidFill>
                  <a:srgbClr val="231F20"/>
                </a:solidFill>
                <a:latin typeface="Times New Roman"/>
                <a:cs typeface="Times New Roman"/>
              </a:rPr>
              <a:t> </a:t>
            </a:r>
            <a:r>
              <a:rPr sz="1700" spc="10" dirty="0">
                <a:solidFill>
                  <a:srgbClr val="231F20"/>
                </a:solidFill>
                <a:latin typeface="LM Roman 17"/>
                <a:cs typeface="LM Roman 17"/>
              </a:rPr>
              <a:t>+</a:t>
            </a:r>
            <a:r>
              <a:rPr sz="1700" spc="-135" dirty="0">
                <a:solidFill>
                  <a:srgbClr val="231F20"/>
                </a:solidFill>
                <a:latin typeface="LM Roman 17"/>
                <a:cs typeface="LM Roman 17"/>
              </a:rPr>
              <a:t> </a:t>
            </a:r>
            <a:r>
              <a:rPr sz="1700" spc="5" dirty="0">
                <a:solidFill>
                  <a:srgbClr val="231F20"/>
                </a:solidFill>
                <a:latin typeface="LM Roman 17"/>
                <a:cs typeface="LM Roman 17"/>
              </a:rPr>
              <a:t>1:</a:t>
            </a:r>
            <a:endParaRPr sz="1700">
              <a:latin typeface="LM Roman 17"/>
              <a:cs typeface="LM Roman 17"/>
            </a:endParaRPr>
          </a:p>
        </p:txBody>
      </p:sp>
      <p:graphicFrame>
        <p:nvGraphicFramePr>
          <p:cNvPr id="8" name="object 8"/>
          <p:cNvGraphicFramePr>
            <a:graphicFrameLocks noGrp="1"/>
          </p:cNvGraphicFramePr>
          <p:nvPr/>
        </p:nvGraphicFramePr>
        <p:xfrm>
          <a:off x="1303769" y="4114800"/>
          <a:ext cx="6392431" cy="2699309"/>
        </p:xfrm>
        <a:graphic>
          <a:graphicData uri="http://schemas.openxmlformats.org/drawingml/2006/table">
            <a:tbl>
              <a:tblPr firstRow="1" bandRow="1">
                <a:tableStyleId>{2D5ABB26-0587-4C30-8999-92F81FD0307C}</a:tableStyleId>
              </a:tblPr>
              <a:tblGrid>
                <a:gridCol w="2997046"/>
                <a:gridCol w="1405911"/>
                <a:gridCol w="805607"/>
                <a:gridCol w="735314"/>
                <a:gridCol w="448553"/>
              </a:tblGrid>
              <a:tr h="227636">
                <a:tc rowSpan="2">
                  <a:txBody>
                    <a:bodyPr/>
                    <a:lstStyle/>
                    <a:p>
                      <a:pPr>
                        <a:lnSpc>
                          <a:spcPct val="100000"/>
                        </a:lnSpc>
                      </a:pPr>
                      <a:endParaRPr sz="1000">
                        <a:latin typeface="Times New Roman"/>
                        <a:cs typeface="Times New Roman"/>
                      </a:endParaRPr>
                    </a:p>
                  </a:txBody>
                  <a:tcPr marL="0" marR="0" marT="0" marB="0"/>
                </a:tc>
                <a:tc>
                  <a:txBody>
                    <a:bodyPr/>
                    <a:lstStyle/>
                    <a:p>
                      <a:pPr marR="157480" algn="r">
                        <a:lnSpc>
                          <a:spcPts val="1630"/>
                        </a:lnSpc>
                      </a:pPr>
                      <a:r>
                        <a:rPr sz="2400" i="1" dirty="0">
                          <a:solidFill>
                            <a:srgbClr val="231F20"/>
                          </a:solidFill>
                          <a:latin typeface="Times New Roman"/>
                          <a:cs typeface="Times New Roman"/>
                        </a:rPr>
                        <a:t>B</a:t>
                      </a:r>
                      <a:r>
                        <a:rPr sz="2400" baseline="-11574" dirty="0">
                          <a:solidFill>
                            <a:srgbClr val="231F20"/>
                          </a:solidFill>
                          <a:latin typeface="LM Roman 12"/>
                          <a:cs typeface="LM Roman 12"/>
                        </a:rPr>
                        <a:t>1</a:t>
                      </a:r>
                      <a:endParaRPr sz="2400" baseline="-11574">
                        <a:latin typeface="LM Roman 12"/>
                        <a:cs typeface="LM Roman 12"/>
                      </a:endParaRPr>
                    </a:p>
                  </a:txBody>
                  <a:tcPr marL="0" marR="0" marT="0" marB="0"/>
                </a:tc>
                <a:tc>
                  <a:txBody>
                    <a:bodyPr/>
                    <a:lstStyle/>
                    <a:p>
                      <a:pPr marL="29209" algn="ctr">
                        <a:lnSpc>
                          <a:spcPts val="1630"/>
                        </a:lnSpc>
                      </a:pPr>
                      <a:r>
                        <a:rPr sz="2400" dirty="0">
                          <a:solidFill>
                            <a:srgbClr val="231F20"/>
                          </a:solidFill>
                          <a:latin typeface="LM Roman 17"/>
                          <a:cs typeface="LM Roman 17"/>
                        </a:rPr>
                        <a:t>=</a:t>
                      </a:r>
                      <a:endParaRPr sz="2400">
                        <a:latin typeface="LM Roman 17"/>
                        <a:cs typeface="LM Roman 17"/>
                      </a:endParaRPr>
                    </a:p>
                  </a:txBody>
                  <a:tcPr marL="0" marR="0" marT="0" marB="0"/>
                </a:tc>
                <a:tc gridSpan="2">
                  <a:txBody>
                    <a:bodyPr/>
                    <a:lstStyle/>
                    <a:p>
                      <a:pPr marL="187960">
                        <a:lnSpc>
                          <a:spcPts val="1630"/>
                        </a:lnSpc>
                      </a:pPr>
                      <a:r>
                        <a:rPr sz="2400" spc="5" dirty="0">
                          <a:solidFill>
                            <a:srgbClr val="231F20"/>
                          </a:solidFill>
                          <a:latin typeface="LM Roman 17"/>
                          <a:cs typeface="LM Roman 17"/>
                        </a:rPr>
                        <a:t>1 1</a:t>
                      </a:r>
                      <a:r>
                        <a:rPr sz="2400" spc="-60" dirty="0">
                          <a:solidFill>
                            <a:srgbClr val="231F20"/>
                          </a:solidFill>
                          <a:latin typeface="LM Roman 17"/>
                          <a:cs typeface="LM Roman 17"/>
                        </a:rPr>
                        <a:t> </a:t>
                      </a:r>
                      <a:r>
                        <a:rPr sz="2400" spc="5" dirty="0">
                          <a:solidFill>
                            <a:srgbClr val="231F20"/>
                          </a:solidFill>
                          <a:latin typeface="LM Roman 17"/>
                          <a:cs typeface="LM Roman 17"/>
                        </a:rPr>
                        <a:t>1</a:t>
                      </a:r>
                      <a:endParaRPr sz="2400">
                        <a:latin typeface="LM Roman 17"/>
                        <a:cs typeface="LM Roman 17"/>
                      </a:endParaRPr>
                    </a:p>
                  </a:txBody>
                  <a:tcPr marL="0" marR="0" marT="0" marB="0"/>
                </a:tc>
                <a:tc hMerge="1">
                  <a:txBody>
                    <a:bodyPr/>
                    <a:lstStyle/>
                    <a:p>
                      <a:endParaRPr/>
                    </a:p>
                  </a:txBody>
                  <a:tcPr marL="0" marR="0" marT="0" marB="0"/>
                </a:tc>
              </a:tr>
              <a:tr h="284545">
                <a:tc vMerge="1">
                  <a:txBody>
                    <a:bodyPr/>
                    <a:lstStyle/>
                    <a:p>
                      <a:endParaRPr/>
                    </a:p>
                  </a:txBody>
                  <a:tcPr marL="0" marR="0" marT="0" marB="0"/>
                </a:tc>
                <a:tc>
                  <a:txBody>
                    <a:bodyPr/>
                    <a:lstStyle/>
                    <a:p>
                      <a:pPr marR="157480" algn="r">
                        <a:lnSpc>
                          <a:spcPts val="1950"/>
                        </a:lnSpc>
                      </a:pPr>
                      <a:r>
                        <a:rPr sz="2400" i="1" dirty="0">
                          <a:solidFill>
                            <a:srgbClr val="231F20"/>
                          </a:solidFill>
                          <a:latin typeface="Times New Roman"/>
                          <a:cs typeface="Times New Roman"/>
                        </a:rPr>
                        <a:t>B</a:t>
                      </a:r>
                      <a:r>
                        <a:rPr sz="2400" baseline="-11574" dirty="0">
                          <a:solidFill>
                            <a:srgbClr val="231F20"/>
                          </a:solidFill>
                          <a:latin typeface="LM Roman 12"/>
                          <a:cs typeface="LM Roman 12"/>
                        </a:rPr>
                        <a:t>2</a:t>
                      </a:r>
                      <a:endParaRPr sz="2400" baseline="-11574">
                        <a:latin typeface="LM Roman 12"/>
                        <a:cs typeface="LM Roman 12"/>
                      </a:endParaRPr>
                    </a:p>
                  </a:txBody>
                  <a:tcPr marL="0" marR="0" marT="0" marB="0"/>
                </a:tc>
                <a:tc>
                  <a:txBody>
                    <a:bodyPr/>
                    <a:lstStyle/>
                    <a:p>
                      <a:pPr marL="29209" algn="ctr">
                        <a:lnSpc>
                          <a:spcPts val="1950"/>
                        </a:lnSpc>
                      </a:pPr>
                      <a:r>
                        <a:rPr sz="2400" dirty="0">
                          <a:solidFill>
                            <a:srgbClr val="231F20"/>
                          </a:solidFill>
                          <a:latin typeface="LM Roman 17"/>
                          <a:cs typeface="LM Roman 17"/>
                        </a:rPr>
                        <a:t>=</a:t>
                      </a:r>
                      <a:endParaRPr sz="2400">
                        <a:latin typeface="LM Roman 17"/>
                        <a:cs typeface="LM Roman 17"/>
                      </a:endParaRPr>
                    </a:p>
                  </a:txBody>
                  <a:tcPr marL="0" marR="0" marT="0" marB="0"/>
                </a:tc>
                <a:tc gridSpan="2">
                  <a:txBody>
                    <a:bodyPr/>
                    <a:lstStyle/>
                    <a:p>
                      <a:pPr marL="187960">
                        <a:lnSpc>
                          <a:spcPts val="1950"/>
                        </a:lnSpc>
                      </a:pPr>
                      <a:r>
                        <a:rPr sz="2400" spc="5" dirty="0">
                          <a:solidFill>
                            <a:srgbClr val="231F20"/>
                          </a:solidFill>
                          <a:latin typeface="LM Roman 17"/>
                          <a:cs typeface="LM Roman 17"/>
                        </a:rPr>
                        <a:t>1 0</a:t>
                      </a:r>
                      <a:r>
                        <a:rPr sz="2400" spc="-60" dirty="0">
                          <a:solidFill>
                            <a:srgbClr val="231F20"/>
                          </a:solidFill>
                          <a:latin typeface="LM Roman 17"/>
                          <a:cs typeface="LM Roman 17"/>
                        </a:rPr>
                        <a:t> </a:t>
                      </a:r>
                      <a:r>
                        <a:rPr sz="2400" spc="5" dirty="0">
                          <a:solidFill>
                            <a:srgbClr val="231F20"/>
                          </a:solidFill>
                          <a:latin typeface="LM Roman 17"/>
                          <a:cs typeface="LM Roman 17"/>
                        </a:rPr>
                        <a:t>1</a:t>
                      </a:r>
                      <a:endParaRPr sz="2400">
                        <a:latin typeface="LM Roman 17"/>
                        <a:cs typeface="LM Roman 17"/>
                      </a:endParaRPr>
                    </a:p>
                  </a:txBody>
                  <a:tcPr marL="0" marR="0" marT="0" marB="0"/>
                </a:tc>
                <a:tc hMerge="1">
                  <a:txBody>
                    <a:bodyPr/>
                    <a:lstStyle/>
                    <a:p>
                      <a:endParaRPr/>
                    </a:p>
                  </a:txBody>
                  <a:tcPr marL="0" marR="0" marT="0" marB="0"/>
                </a:tc>
              </a:tr>
              <a:tr h="764949">
                <a:tc gridSpan="3">
                  <a:txBody>
                    <a:bodyPr/>
                    <a:lstStyle/>
                    <a:p>
                      <a:pPr>
                        <a:lnSpc>
                          <a:spcPct val="100000"/>
                        </a:lnSpc>
                      </a:pPr>
                      <a:endParaRPr sz="2400">
                        <a:latin typeface="Times New Roman"/>
                        <a:cs typeface="Times New Roman"/>
                      </a:endParaRPr>
                    </a:p>
                    <a:p>
                      <a:pPr>
                        <a:lnSpc>
                          <a:spcPct val="100000"/>
                        </a:lnSpc>
                        <a:spcBef>
                          <a:spcPts val="20"/>
                        </a:spcBef>
                      </a:pPr>
                      <a:endParaRPr sz="2000">
                        <a:latin typeface="Times New Roman"/>
                        <a:cs typeface="Times New Roman"/>
                      </a:endParaRPr>
                    </a:p>
                    <a:p>
                      <a:pPr marL="31750">
                        <a:lnSpc>
                          <a:spcPct val="100000"/>
                        </a:lnSpc>
                      </a:pPr>
                      <a:r>
                        <a:rPr sz="2400" spc="-5" dirty="0">
                          <a:solidFill>
                            <a:srgbClr val="231F20"/>
                          </a:solidFill>
                          <a:latin typeface="LM Roman 17"/>
                          <a:cs typeface="LM Roman 17"/>
                        </a:rPr>
                        <a:t>Now</a:t>
                      </a:r>
                      <a:r>
                        <a:rPr sz="2400" dirty="0">
                          <a:solidFill>
                            <a:srgbClr val="231F20"/>
                          </a:solidFill>
                          <a:latin typeface="LM Roman 17"/>
                          <a:cs typeface="LM Roman 17"/>
                        </a:rPr>
                        <a:t> </a:t>
                      </a:r>
                      <a:r>
                        <a:rPr sz="2400" spc="5" dirty="0">
                          <a:solidFill>
                            <a:srgbClr val="231F20"/>
                          </a:solidFill>
                          <a:latin typeface="LM Roman 17"/>
                          <a:cs typeface="LM Roman 17"/>
                        </a:rPr>
                        <a:t>calculate:</a:t>
                      </a:r>
                      <a:endParaRPr sz="2400">
                        <a:latin typeface="LM Roman 17"/>
                        <a:cs typeface="LM Roman 17"/>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r>
              <a:tr h="403402">
                <a:tc gridSpan="3">
                  <a:txBody>
                    <a:bodyPr/>
                    <a:lstStyle/>
                    <a:p>
                      <a:pPr marR="123825" algn="r">
                        <a:lnSpc>
                          <a:spcPct val="100000"/>
                        </a:lnSpc>
                        <a:spcBef>
                          <a:spcPts val="1585"/>
                        </a:spcBef>
                      </a:pPr>
                      <a:r>
                        <a:rPr sz="2400" i="1" spc="114" dirty="0">
                          <a:solidFill>
                            <a:srgbClr val="231F20"/>
                          </a:solidFill>
                          <a:latin typeface="Times New Roman"/>
                          <a:cs typeface="Times New Roman"/>
                        </a:rPr>
                        <a:t>B</a:t>
                      </a:r>
                      <a:r>
                        <a:rPr sz="2400" spc="172" baseline="-11574" dirty="0">
                          <a:solidFill>
                            <a:srgbClr val="231F20"/>
                          </a:solidFill>
                          <a:latin typeface="LM Roman 12"/>
                          <a:cs typeface="LM Roman 12"/>
                        </a:rPr>
                        <a:t>1 </a:t>
                      </a:r>
                      <a:r>
                        <a:rPr sz="2400" spc="10" dirty="0">
                          <a:solidFill>
                            <a:srgbClr val="231F20"/>
                          </a:solidFill>
                          <a:latin typeface="LM Roman 17"/>
                          <a:cs typeface="LM Roman 17"/>
                        </a:rPr>
                        <a:t>+</a:t>
                      </a:r>
                      <a:r>
                        <a:rPr sz="2400" spc="-295" dirty="0">
                          <a:solidFill>
                            <a:srgbClr val="231F20"/>
                          </a:solidFill>
                          <a:latin typeface="LM Roman 17"/>
                          <a:cs typeface="LM Roman 17"/>
                        </a:rPr>
                        <a:t> </a:t>
                      </a:r>
                      <a:r>
                        <a:rPr sz="2400" i="1" spc="114" dirty="0">
                          <a:solidFill>
                            <a:srgbClr val="231F20"/>
                          </a:solidFill>
                          <a:latin typeface="Times New Roman"/>
                          <a:cs typeface="Times New Roman"/>
                        </a:rPr>
                        <a:t>B</a:t>
                      </a:r>
                      <a:r>
                        <a:rPr sz="2400" spc="172" baseline="-11574" dirty="0">
                          <a:solidFill>
                            <a:srgbClr val="231F20"/>
                          </a:solidFill>
                          <a:latin typeface="LM Roman 12"/>
                          <a:cs typeface="LM Roman 12"/>
                        </a:rPr>
                        <a:t>2</a:t>
                      </a:r>
                      <a:endParaRPr sz="2400" baseline="-11574">
                        <a:latin typeface="LM Roman 12"/>
                        <a:cs typeface="LM Roman 12"/>
                      </a:endParaRPr>
                    </a:p>
                  </a:txBody>
                  <a:tcPr marL="0" marR="0" marT="137247" marB="0"/>
                </a:tc>
                <a:tc hMerge="1">
                  <a:txBody>
                    <a:bodyPr/>
                    <a:lstStyle/>
                    <a:p>
                      <a:endParaRPr/>
                    </a:p>
                  </a:txBody>
                  <a:tcPr marL="0" marR="0" marT="0" marB="0"/>
                </a:tc>
                <a:tc hMerge="1">
                  <a:txBody>
                    <a:bodyPr/>
                    <a:lstStyle/>
                    <a:p>
                      <a:endParaRPr/>
                    </a:p>
                  </a:txBody>
                  <a:tcPr marL="0" marR="0" marT="0" marB="0"/>
                </a:tc>
                <a:tc>
                  <a:txBody>
                    <a:bodyPr/>
                    <a:lstStyle/>
                    <a:p>
                      <a:pPr>
                        <a:lnSpc>
                          <a:spcPct val="100000"/>
                        </a:lnSpc>
                        <a:spcBef>
                          <a:spcPts val="30"/>
                        </a:spcBef>
                      </a:pPr>
                      <a:endParaRPr sz="1400">
                        <a:latin typeface="Times New Roman"/>
                        <a:cs typeface="Times New Roman"/>
                      </a:endParaRPr>
                    </a:p>
                    <a:p>
                      <a:pPr marR="121285" algn="r">
                        <a:lnSpc>
                          <a:spcPct val="100000"/>
                        </a:lnSpc>
                      </a:pPr>
                      <a:r>
                        <a:rPr sz="2400" dirty="0">
                          <a:solidFill>
                            <a:srgbClr val="231F20"/>
                          </a:solidFill>
                          <a:latin typeface="LM Roman 17"/>
                          <a:cs typeface="LM Roman 17"/>
                        </a:rPr>
                        <a:t>=</a:t>
                      </a:r>
                      <a:endParaRPr sz="2400">
                        <a:latin typeface="LM Roman 17"/>
                        <a:cs typeface="LM Roman 17"/>
                      </a:endParaRPr>
                    </a:p>
                  </a:txBody>
                  <a:tcPr marL="0" marR="0" marT="2598" marB="0"/>
                </a:tc>
                <a:tc>
                  <a:txBody>
                    <a:bodyPr/>
                    <a:lstStyle/>
                    <a:p>
                      <a:pPr>
                        <a:lnSpc>
                          <a:spcPct val="100000"/>
                        </a:lnSpc>
                        <a:spcBef>
                          <a:spcPts val="30"/>
                        </a:spcBef>
                      </a:pPr>
                      <a:endParaRPr sz="1400">
                        <a:latin typeface="Times New Roman"/>
                        <a:cs typeface="Times New Roman"/>
                      </a:endParaRPr>
                    </a:p>
                    <a:p>
                      <a:pPr marR="24130" algn="r">
                        <a:lnSpc>
                          <a:spcPct val="100000"/>
                        </a:lnSpc>
                      </a:pPr>
                      <a:r>
                        <a:rPr sz="2400" dirty="0">
                          <a:solidFill>
                            <a:srgbClr val="231F20"/>
                          </a:solidFill>
                          <a:latin typeface="LM Roman 17"/>
                          <a:cs typeface="LM Roman 17"/>
                        </a:rPr>
                        <a:t>?</a:t>
                      </a:r>
                      <a:endParaRPr sz="2400">
                        <a:latin typeface="LM Roman 17"/>
                        <a:cs typeface="LM Roman 17"/>
                      </a:endParaRPr>
                    </a:p>
                  </a:txBody>
                  <a:tcPr marL="0" marR="0" marT="2598" marB="0"/>
                </a:tc>
              </a:tr>
              <a:tr h="284545">
                <a:tc gridSpan="3">
                  <a:txBody>
                    <a:bodyPr/>
                    <a:lstStyle/>
                    <a:p>
                      <a:pPr marR="123825" algn="r">
                        <a:lnSpc>
                          <a:spcPts val="1950"/>
                        </a:lnSpc>
                      </a:pPr>
                      <a:r>
                        <a:rPr sz="2400" i="1" spc="114" dirty="0">
                          <a:solidFill>
                            <a:srgbClr val="231F20"/>
                          </a:solidFill>
                          <a:latin typeface="Times New Roman"/>
                          <a:cs typeface="Times New Roman"/>
                        </a:rPr>
                        <a:t>B</a:t>
                      </a:r>
                      <a:r>
                        <a:rPr sz="2400" spc="172" baseline="-11574" dirty="0">
                          <a:solidFill>
                            <a:srgbClr val="231F20"/>
                          </a:solidFill>
                          <a:latin typeface="LM Roman 12"/>
                          <a:cs typeface="LM Roman 12"/>
                        </a:rPr>
                        <a:t>1 </a:t>
                      </a:r>
                      <a:r>
                        <a:rPr sz="2400" spc="15" dirty="0">
                          <a:solidFill>
                            <a:srgbClr val="231F20"/>
                          </a:solidFill>
                          <a:latin typeface="Latin Modern Math"/>
                          <a:cs typeface="Latin Modern Math"/>
                        </a:rPr>
                        <a:t>−</a:t>
                      </a:r>
                      <a:r>
                        <a:rPr sz="2400" spc="-350" dirty="0">
                          <a:solidFill>
                            <a:srgbClr val="231F20"/>
                          </a:solidFill>
                          <a:latin typeface="Latin Modern Math"/>
                          <a:cs typeface="Latin Modern Math"/>
                        </a:rPr>
                        <a:t> </a:t>
                      </a:r>
                      <a:r>
                        <a:rPr sz="2400" i="1" spc="114" dirty="0">
                          <a:solidFill>
                            <a:srgbClr val="231F20"/>
                          </a:solidFill>
                          <a:latin typeface="Times New Roman"/>
                          <a:cs typeface="Times New Roman"/>
                        </a:rPr>
                        <a:t>B</a:t>
                      </a:r>
                      <a:r>
                        <a:rPr sz="2400" spc="172" baseline="-11574" dirty="0">
                          <a:solidFill>
                            <a:srgbClr val="231F20"/>
                          </a:solidFill>
                          <a:latin typeface="LM Roman 12"/>
                          <a:cs typeface="LM Roman 12"/>
                        </a:rPr>
                        <a:t>2</a:t>
                      </a:r>
                      <a:endParaRPr sz="2400" baseline="-11574">
                        <a:latin typeface="LM Roman 12"/>
                        <a:cs typeface="LM Roman 12"/>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R="121285" algn="r">
                        <a:lnSpc>
                          <a:spcPts val="1950"/>
                        </a:lnSpc>
                      </a:pPr>
                      <a:r>
                        <a:rPr sz="2400" dirty="0">
                          <a:solidFill>
                            <a:srgbClr val="231F20"/>
                          </a:solidFill>
                          <a:latin typeface="LM Roman 17"/>
                          <a:cs typeface="LM Roman 17"/>
                        </a:rPr>
                        <a:t>=</a:t>
                      </a:r>
                      <a:endParaRPr sz="2400">
                        <a:latin typeface="LM Roman 17"/>
                        <a:cs typeface="LM Roman 17"/>
                      </a:endParaRPr>
                    </a:p>
                  </a:txBody>
                  <a:tcPr marL="0" marR="0" marT="0" marB="0"/>
                </a:tc>
                <a:tc>
                  <a:txBody>
                    <a:bodyPr/>
                    <a:lstStyle/>
                    <a:p>
                      <a:pPr marR="24130" algn="r">
                        <a:lnSpc>
                          <a:spcPts val="1950"/>
                        </a:lnSpc>
                      </a:pPr>
                      <a:r>
                        <a:rPr sz="2400" dirty="0">
                          <a:solidFill>
                            <a:srgbClr val="231F20"/>
                          </a:solidFill>
                          <a:latin typeface="LM Roman 17"/>
                          <a:cs typeface="LM Roman 17"/>
                        </a:rPr>
                        <a:t>?</a:t>
                      </a:r>
                      <a:endParaRPr sz="2400">
                        <a:latin typeface="LM Roman 17"/>
                        <a:cs typeface="LM Roman 17"/>
                      </a:endParaRPr>
                    </a:p>
                  </a:txBody>
                  <a:tcPr marL="0" marR="0" marT="0" marB="0"/>
                </a:tc>
              </a:tr>
              <a:tr h="284545">
                <a:tc gridSpan="3">
                  <a:txBody>
                    <a:bodyPr/>
                    <a:lstStyle/>
                    <a:p>
                      <a:pPr marR="123825" algn="r">
                        <a:lnSpc>
                          <a:spcPts val="1950"/>
                        </a:lnSpc>
                      </a:pPr>
                      <a:r>
                        <a:rPr sz="2400" i="1" spc="114" dirty="0">
                          <a:solidFill>
                            <a:srgbClr val="231F20"/>
                          </a:solidFill>
                          <a:latin typeface="Times New Roman"/>
                          <a:cs typeface="Times New Roman"/>
                        </a:rPr>
                        <a:t>B</a:t>
                      </a:r>
                      <a:r>
                        <a:rPr sz="2400" spc="172" baseline="-11574" dirty="0">
                          <a:solidFill>
                            <a:srgbClr val="231F20"/>
                          </a:solidFill>
                          <a:latin typeface="LM Roman 12"/>
                          <a:cs typeface="LM Roman 12"/>
                        </a:rPr>
                        <a:t>1 </a:t>
                      </a:r>
                      <a:r>
                        <a:rPr sz="2400" spc="15" dirty="0">
                          <a:solidFill>
                            <a:srgbClr val="231F20"/>
                          </a:solidFill>
                          <a:latin typeface="Latin Modern Math"/>
                          <a:cs typeface="Latin Modern Math"/>
                        </a:rPr>
                        <a:t>×</a:t>
                      </a:r>
                      <a:r>
                        <a:rPr sz="2400" spc="-350" dirty="0">
                          <a:solidFill>
                            <a:srgbClr val="231F20"/>
                          </a:solidFill>
                          <a:latin typeface="Latin Modern Math"/>
                          <a:cs typeface="Latin Modern Math"/>
                        </a:rPr>
                        <a:t> </a:t>
                      </a:r>
                      <a:r>
                        <a:rPr sz="2400" i="1" spc="114" dirty="0">
                          <a:solidFill>
                            <a:srgbClr val="231F20"/>
                          </a:solidFill>
                          <a:latin typeface="Times New Roman"/>
                          <a:cs typeface="Times New Roman"/>
                        </a:rPr>
                        <a:t>B</a:t>
                      </a:r>
                      <a:r>
                        <a:rPr sz="2400" spc="172" baseline="-11574" dirty="0">
                          <a:solidFill>
                            <a:srgbClr val="231F20"/>
                          </a:solidFill>
                          <a:latin typeface="LM Roman 12"/>
                          <a:cs typeface="LM Roman 12"/>
                        </a:rPr>
                        <a:t>2</a:t>
                      </a:r>
                      <a:endParaRPr sz="2400" baseline="-11574">
                        <a:latin typeface="LM Roman 12"/>
                        <a:cs typeface="LM Roman 12"/>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R="121285" algn="r">
                        <a:lnSpc>
                          <a:spcPts val="1950"/>
                        </a:lnSpc>
                      </a:pPr>
                      <a:r>
                        <a:rPr sz="2400" dirty="0">
                          <a:solidFill>
                            <a:srgbClr val="231F20"/>
                          </a:solidFill>
                          <a:latin typeface="LM Roman 17"/>
                          <a:cs typeface="LM Roman 17"/>
                        </a:rPr>
                        <a:t>=</a:t>
                      </a:r>
                      <a:endParaRPr sz="2400">
                        <a:latin typeface="LM Roman 17"/>
                        <a:cs typeface="LM Roman 17"/>
                      </a:endParaRPr>
                    </a:p>
                  </a:txBody>
                  <a:tcPr marL="0" marR="0" marT="0" marB="0"/>
                </a:tc>
                <a:tc>
                  <a:txBody>
                    <a:bodyPr/>
                    <a:lstStyle/>
                    <a:p>
                      <a:pPr marR="24130" algn="r">
                        <a:lnSpc>
                          <a:spcPts val="1950"/>
                        </a:lnSpc>
                      </a:pPr>
                      <a:r>
                        <a:rPr sz="2400" dirty="0">
                          <a:solidFill>
                            <a:srgbClr val="231F20"/>
                          </a:solidFill>
                          <a:latin typeface="LM Roman 17"/>
                          <a:cs typeface="LM Roman 17"/>
                        </a:rPr>
                        <a:t>?</a:t>
                      </a:r>
                      <a:endParaRPr sz="2400">
                        <a:latin typeface="LM Roman 17"/>
                        <a:cs typeface="LM Roman 17"/>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IDEA Algorithm</a:t>
            </a:r>
            <a:endParaRPr lang="en-US" dirty="0"/>
          </a:p>
        </p:txBody>
      </p:sp>
      <p:sp>
        <p:nvSpPr>
          <p:cNvPr id="5" name="Content Placeholder 4"/>
          <p:cNvSpPr>
            <a:spLocks noGrp="1"/>
          </p:cNvSpPr>
          <p:nvPr>
            <p:ph idx="1"/>
          </p:nvPr>
        </p:nvSpPr>
        <p:spPr/>
        <p:txBody>
          <a:bodyPr/>
          <a:lstStyle/>
          <a:p>
            <a:r>
              <a:rPr lang="en-US" dirty="0" smtClean="0"/>
              <a:t>IDEA is </a:t>
            </a:r>
            <a:r>
              <a:rPr lang="en-US" dirty="0" smtClean="0">
                <a:solidFill>
                  <a:srgbClr val="FF0000"/>
                </a:solidFill>
              </a:rPr>
              <a:t>a block cipher </a:t>
            </a:r>
            <a:r>
              <a:rPr lang="en-US" dirty="0" smtClean="0"/>
              <a:t>which </a:t>
            </a:r>
            <a:r>
              <a:rPr lang="en-US" dirty="0" smtClean="0">
                <a:solidFill>
                  <a:srgbClr val="FF0000"/>
                </a:solidFill>
              </a:rPr>
              <a:t>uses a 128-bit </a:t>
            </a:r>
            <a:r>
              <a:rPr lang="en-US" dirty="0" smtClean="0"/>
              <a:t>length key to encrypt successive </a:t>
            </a:r>
            <a:r>
              <a:rPr lang="en-US" dirty="0" smtClean="0">
                <a:solidFill>
                  <a:srgbClr val="FF0000"/>
                </a:solidFill>
              </a:rPr>
              <a:t>64-bit blocks of plaintext</a:t>
            </a:r>
            <a:r>
              <a:rPr lang="en-US" dirty="0" smtClean="0"/>
              <a:t>.</a:t>
            </a:r>
          </a:p>
          <a:p>
            <a:r>
              <a:rPr lang="en-US" dirty="0" smtClean="0">
                <a:solidFill>
                  <a:srgbClr val="FF0000"/>
                </a:solidFill>
              </a:rPr>
              <a:t>Avoids the use of </a:t>
            </a:r>
            <a:r>
              <a:rPr lang="en-US" dirty="0" smtClean="0"/>
              <a:t>any lookup tables or </a:t>
            </a:r>
            <a:r>
              <a:rPr lang="en-US" dirty="0" smtClean="0">
                <a:solidFill>
                  <a:srgbClr val="FF0000"/>
                </a:solidFill>
              </a:rPr>
              <a:t>S-boxes.</a:t>
            </a:r>
          </a:p>
          <a:p>
            <a:r>
              <a:rPr lang="en-US" dirty="0" smtClean="0"/>
              <a:t>IDEA </a:t>
            </a:r>
            <a:r>
              <a:rPr lang="en-US" dirty="0" smtClean="0">
                <a:solidFill>
                  <a:srgbClr val="FF0000"/>
                </a:solidFill>
              </a:rPr>
              <a:t>uses 52 </a:t>
            </a:r>
            <a:r>
              <a:rPr lang="en-US" dirty="0" err="1" smtClean="0">
                <a:solidFill>
                  <a:srgbClr val="FF0000"/>
                </a:solidFill>
              </a:rPr>
              <a:t>subkeys</a:t>
            </a:r>
            <a:r>
              <a:rPr lang="en-US" dirty="0" smtClean="0"/>
              <a:t>, </a:t>
            </a:r>
            <a:r>
              <a:rPr lang="en-US" dirty="0" smtClean="0">
                <a:solidFill>
                  <a:srgbClr val="FF0000"/>
                </a:solidFill>
              </a:rPr>
              <a:t>each 16 bits long</a:t>
            </a:r>
            <a:r>
              <a:rPr lang="en-US" dirty="0" smtClean="0"/>
              <a:t>. Two are used during each round proper, and four are used before every round and after the last round. </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 </a:t>
            </a:r>
            <a:r>
              <a:rPr lang="en-US" dirty="0" smtClean="0">
                <a:solidFill>
                  <a:srgbClr val="FF0000"/>
                </a:solidFill>
              </a:rPr>
              <a:t>has eight rounds</a:t>
            </a:r>
            <a:r>
              <a:rPr lang="en-US" dirty="0" smtClean="0"/>
              <a:t>.</a:t>
            </a:r>
          </a:p>
          <a:p>
            <a:r>
              <a:rPr lang="en-US" dirty="0" smtClean="0"/>
              <a:t>The </a:t>
            </a:r>
            <a:r>
              <a:rPr lang="en-US" dirty="0" smtClean="0">
                <a:solidFill>
                  <a:srgbClr val="FF0000"/>
                </a:solidFill>
              </a:rPr>
              <a:t>plaintext block </a:t>
            </a:r>
            <a:r>
              <a:rPr lang="en-US" dirty="0" smtClean="0"/>
              <a:t>in IDEA </a:t>
            </a:r>
            <a:r>
              <a:rPr lang="en-US" dirty="0" smtClean="0">
                <a:solidFill>
                  <a:srgbClr val="FF0000"/>
                </a:solidFill>
              </a:rPr>
              <a:t>is divided into four quarters, each 16 bits long</a:t>
            </a:r>
            <a:r>
              <a:rPr lang="en-US" dirty="0" smtClean="0"/>
              <a:t>. </a:t>
            </a:r>
          </a:p>
          <a:p>
            <a:r>
              <a:rPr lang="en-US" dirty="0" smtClean="0"/>
              <a:t>Three operations: </a:t>
            </a:r>
            <a:r>
              <a:rPr lang="en-US" dirty="0" smtClean="0">
                <a:solidFill>
                  <a:srgbClr val="FF0000"/>
                </a:solidFill>
              </a:rPr>
              <a:t>addition, XOR, and multiplication</a:t>
            </a:r>
            <a:r>
              <a:rPr lang="en-US" dirty="0" smtClean="0"/>
              <a:t> are used in IDEA to combine two 16 bit values </a:t>
            </a:r>
            <a:r>
              <a:rPr lang="en-US" dirty="0" smtClean="0">
                <a:solidFill>
                  <a:srgbClr val="FF0000"/>
                </a:solidFill>
              </a:rPr>
              <a:t>to produce a 16 bit result</a:t>
            </a:r>
            <a:r>
              <a:rPr lang="en-US" dirty="0" smtClean="0"/>
              <a:t>. </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Key Generation</a:t>
            </a:r>
          </a:p>
          <a:p>
            <a:pPr lvl="0"/>
            <a:r>
              <a:rPr lang="en-US" dirty="0" smtClean="0"/>
              <a:t>First</a:t>
            </a:r>
            <a:r>
              <a:rPr lang="en-US" dirty="0" smtClean="0">
                <a:solidFill>
                  <a:srgbClr val="FF0000"/>
                </a:solidFill>
              </a:rPr>
              <a:t>, the 128-bit key is partitioned into eight 16-bit sub-blocks which are then directly used </a:t>
            </a:r>
            <a:r>
              <a:rPr lang="en-US" dirty="0" smtClean="0"/>
              <a:t>as the first eight key sub-blocks.</a:t>
            </a:r>
          </a:p>
          <a:p>
            <a:pPr lvl="0"/>
            <a:r>
              <a:rPr lang="en-US" dirty="0" smtClean="0">
                <a:solidFill>
                  <a:srgbClr val="FF0000"/>
                </a:solidFill>
              </a:rPr>
              <a:t>The 128-bit key is then cyclically shifted to the left by 25 positions</a:t>
            </a:r>
            <a:r>
              <a:rPr lang="en-US" dirty="0" smtClean="0"/>
              <a:t>, after which the </a:t>
            </a:r>
            <a:r>
              <a:rPr lang="en-US" dirty="0" smtClean="0">
                <a:solidFill>
                  <a:srgbClr val="FF0000"/>
                </a:solidFill>
              </a:rPr>
              <a:t>resulting 128-bit block is again partitioned into eight 16-bit sub-blocks </a:t>
            </a:r>
            <a:r>
              <a:rPr lang="en-US" dirty="0" smtClean="0"/>
              <a:t>to be directly used as the next eight key sub-blocks.</a:t>
            </a:r>
          </a:p>
          <a:p>
            <a:pPr>
              <a:buFont typeface="Arial" pitchFamily="34" charset="0"/>
              <a:buChar char="•"/>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911352"/>
          </a:xfrm>
        </p:spPr>
        <p:txBody>
          <a:bodyPr/>
          <a:lstStyle/>
          <a:p>
            <a:endParaRPr lang="en-US" dirty="0"/>
          </a:p>
        </p:txBody>
      </p:sp>
      <p:sp>
        <p:nvSpPr>
          <p:cNvPr id="3" name="Content Placeholder 2"/>
          <p:cNvSpPr>
            <a:spLocks noGrp="1"/>
          </p:cNvSpPr>
          <p:nvPr>
            <p:ph idx="1"/>
          </p:nvPr>
        </p:nvSpPr>
        <p:spPr/>
        <p:txBody>
          <a:bodyPr/>
          <a:lstStyle/>
          <a:p>
            <a:pPr>
              <a:buNone/>
            </a:pPr>
            <a:r>
              <a:rPr lang="en-US" dirty="0" smtClean="0"/>
              <a:t>Encryption</a:t>
            </a:r>
            <a:endParaRPr lang="en-US" dirty="0"/>
          </a:p>
        </p:txBody>
      </p:sp>
      <p:pic>
        <p:nvPicPr>
          <p:cNvPr id="4" name="Picture 3" descr="wiki image.png"/>
          <p:cNvPicPr>
            <a:picLocks noChangeAspect="1"/>
          </p:cNvPicPr>
          <p:nvPr/>
        </p:nvPicPr>
        <p:blipFill>
          <a:blip r:embed="rId2"/>
          <a:stretch>
            <a:fillRect/>
          </a:stretch>
        </p:blipFill>
        <p:spPr>
          <a:xfrm>
            <a:off x="2819400" y="1143000"/>
            <a:ext cx="5486400" cy="5643153"/>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914400" y="97945"/>
            <a:ext cx="7239000" cy="6649779"/>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Let the </a:t>
            </a:r>
            <a:r>
              <a:rPr lang="en-US" dirty="0" smtClean="0">
                <a:solidFill>
                  <a:srgbClr val="FF0000"/>
                </a:solidFill>
              </a:rPr>
              <a:t>four quarters </a:t>
            </a:r>
            <a:r>
              <a:rPr lang="en-US" dirty="0" smtClean="0"/>
              <a:t>of the plaintext </a:t>
            </a:r>
            <a:r>
              <a:rPr lang="en-US" dirty="0" smtClean="0">
                <a:solidFill>
                  <a:srgbClr val="FF0000"/>
                </a:solidFill>
              </a:rPr>
              <a:t>be</a:t>
            </a:r>
            <a:r>
              <a:rPr lang="en-US" dirty="0" smtClean="0"/>
              <a:t> called </a:t>
            </a:r>
            <a:r>
              <a:rPr lang="en-US" dirty="0" smtClean="0">
                <a:solidFill>
                  <a:srgbClr val="FF0000"/>
                </a:solidFill>
              </a:rPr>
              <a:t>A, B, C, and D</a:t>
            </a:r>
            <a:r>
              <a:rPr lang="en-US" dirty="0" smtClean="0"/>
              <a:t>, and the </a:t>
            </a:r>
            <a:r>
              <a:rPr lang="en-US" dirty="0" smtClean="0">
                <a:solidFill>
                  <a:srgbClr val="FF0000"/>
                </a:solidFill>
              </a:rPr>
              <a:t>52 </a:t>
            </a:r>
            <a:r>
              <a:rPr lang="en-US" dirty="0" err="1" smtClean="0">
                <a:solidFill>
                  <a:srgbClr val="FF0000"/>
                </a:solidFill>
              </a:rPr>
              <a:t>subkeys</a:t>
            </a:r>
            <a:r>
              <a:rPr lang="en-US" dirty="0" smtClean="0">
                <a:solidFill>
                  <a:srgbClr val="FF0000"/>
                </a:solidFill>
              </a:rPr>
              <a:t> called K(1) through K(52)</a:t>
            </a:r>
            <a:r>
              <a:rPr lang="en-US" dirty="0" smtClean="0"/>
              <a:t>.</a:t>
            </a:r>
          </a:p>
          <a:p>
            <a:r>
              <a:rPr lang="en-US" dirty="0" smtClean="0">
                <a:solidFill>
                  <a:srgbClr val="FF0000"/>
                </a:solidFill>
              </a:rPr>
              <a:t>Before round 1</a:t>
            </a:r>
            <a:r>
              <a:rPr lang="en-US" dirty="0" smtClean="0"/>
              <a:t>, or as the first part of it, the following is done:</a:t>
            </a:r>
          </a:p>
          <a:p>
            <a:r>
              <a:rPr lang="en-US" dirty="0" smtClean="0">
                <a:solidFill>
                  <a:srgbClr val="FF0000"/>
                </a:solidFill>
              </a:rPr>
              <a:t>Multiply A by K(1). Add K(2) to B. Add K(3) to C. Multiply D by K(4).</a:t>
            </a:r>
          </a:p>
          <a:p>
            <a:r>
              <a:rPr lang="en-US" dirty="0" smtClean="0"/>
              <a:t>addition modulo 2</a:t>
            </a:r>
            <a:r>
              <a:rPr lang="en-US" baseline="30000" dirty="0" smtClean="0"/>
              <a:t>16</a:t>
            </a:r>
            <a:r>
              <a:rPr lang="en-US" dirty="0" smtClean="0"/>
              <a:t> and multiplication modulo 2</a:t>
            </a:r>
            <a:r>
              <a:rPr lang="en-US" baseline="30000" dirty="0" smtClean="0"/>
              <a:t>16</a:t>
            </a:r>
            <a:r>
              <a:rPr lang="en-US" dirty="0" smtClean="0"/>
              <a:t> + 1 are used.</a:t>
            </a:r>
            <a:endParaRPr lang="en-US" dirty="0" smtClean="0">
              <a:solidFill>
                <a:srgbClr val="FF0000"/>
              </a:solidFill>
            </a:endParaRPr>
          </a:p>
          <a:p>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Calculate A </a:t>
            </a:r>
            <a:r>
              <a:rPr lang="en-US" dirty="0" err="1" smtClean="0"/>
              <a:t>xor</a:t>
            </a:r>
            <a:r>
              <a:rPr lang="en-US" dirty="0" smtClean="0"/>
              <a:t> C (call it E) and B </a:t>
            </a:r>
            <a:r>
              <a:rPr lang="en-US" dirty="0" err="1" smtClean="0"/>
              <a:t>xor</a:t>
            </a:r>
            <a:r>
              <a:rPr lang="en-US" dirty="0" smtClean="0"/>
              <a:t> D (call it F).</a:t>
            </a:r>
          </a:p>
          <a:p>
            <a:r>
              <a:rPr lang="en-US" dirty="0" smtClean="0"/>
              <a:t>Multiply E by K(5). Add the new value of E to F.</a:t>
            </a:r>
          </a:p>
          <a:p>
            <a:r>
              <a:rPr lang="en-US" dirty="0" smtClean="0"/>
              <a:t>Multiply the new value of F by K(6). Add the result, which is also the new value of F, to E.</a:t>
            </a:r>
          </a:p>
          <a:p>
            <a:r>
              <a:rPr lang="en-US" dirty="0" smtClean="0"/>
              <a:t>Change both A and C by </a:t>
            </a:r>
            <a:r>
              <a:rPr lang="en-US" dirty="0" err="1" smtClean="0"/>
              <a:t>XORing</a:t>
            </a:r>
            <a:r>
              <a:rPr lang="en-US" dirty="0" smtClean="0"/>
              <a:t> the current value of F with each of them; change both B and D by </a:t>
            </a:r>
            <a:r>
              <a:rPr lang="en-US" dirty="0" err="1" smtClean="0"/>
              <a:t>XORing</a:t>
            </a:r>
            <a:r>
              <a:rPr lang="en-US" dirty="0" smtClean="0"/>
              <a:t> the current value of E with each of them.</a:t>
            </a:r>
          </a:p>
          <a:p>
            <a:r>
              <a:rPr lang="en-US" dirty="0" smtClean="0"/>
              <a:t>Swap B and C.</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The division theorem </a:t>
            </a:r>
            <a:r>
              <a:rPr lang="en-US" dirty="0"/>
              <a:t>tells us that for two integers </a:t>
            </a:r>
            <a:r>
              <a:rPr lang="en-US" i="1" dirty="0"/>
              <a:t>a</a:t>
            </a:r>
            <a:r>
              <a:rPr lang="en-US" dirty="0"/>
              <a:t> and </a:t>
            </a:r>
            <a:r>
              <a:rPr lang="en-US" i="1" dirty="0"/>
              <a:t>b </a:t>
            </a:r>
            <a:r>
              <a:rPr lang="en-US" dirty="0"/>
              <a:t>where </a:t>
            </a:r>
            <a:r>
              <a:rPr lang="en-US" i="1" dirty="0"/>
              <a:t>b ≠ 0</a:t>
            </a:r>
            <a:r>
              <a:rPr lang="en-US" dirty="0"/>
              <a:t>, there always exists unique integers </a:t>
            </a:r>
            <a:r>
              <a:rPr lang="en-US" i="1" dirty="0"/>
              <a:t>q</a:t>
            </a:r>
            <a:r>
              <a:rPr lang="en-US" dirty="0"/>
              <a:t> and </a:t>
            </a:r>
            <a:r>
              <a:rPr lang="en-US" i="1" dirty="0"/>
              <a:t>r</a:t>
            </a:r>
            <a:r>
              <a:rPr lang="en-US" dirty="0"/>
              <a:t> such that :</a:t>
            </a:r>
            <a:br>
              <a:rPr lang="en-US" dirty="0"/>
            </a:br>
            <a:r>
              <a:rPr lang="en-US" dirty="0"/>
              <a:t>			</a:t>
            </a:r>
            <a:r>
              <a:rPr lang="en-US" i="1" dirty="0"/>
              <a:t>a = </a:t>
            </a:r>
            <a:r>
              <a:rPr lang="en-US" i="1" dirty="0" err="1"/>
              <a:t>qb</a:t>
            </a:r>
            <a:r>
              <a:rPr lang="en-US" i="1" dirty="0"/>
              <a:t> + r </a:t>
            </a:r>
          </a:p>
          <a:p>
            <a:r>
              <a:rPr lang="en-US" dirty="0"/>
              <a:t>If </a:t>
            </a:r>
            <a:r>
              <a:rPr lang="en-US" i="1" dirty="0"/>
              <a:t>r = 0</a:t>
            </a:r>
            <a:r>
              <a:rPr lang="en-US" dirty="0"/>
              <a:t>, then </a:t>
            </a:r>
          </a:p>
          <a:p>
            <a:r>
              <a:rPr lang="en-US" dirty="0"/>
              <a:t>we say </a:t>
            </a:r>
            <a:r>
              <a:rPr lang="en-US" i="1" dirty="0"/>
              <a:t>b </a:t>
            </a:r>
            <a:r>
              <a:rPr lang="en-US" b="1" dirty="0"/>
              <a:t>divides</a:t>
            </a:r>
            <a:r>
              <a:rPr lang="en-US" dirty="0"/>
              <a:t> </a:t>
            </a:r>
            <a:r>
              <a:rPr lang="en-US" i="1" dirty="0"/>
              <a:t>a</a:t>
            </a:r>
            <a:r>
              <a:rPr lang="en-US" dirty="0"/>
              <a:t> or </a:t>
            </a:r>
            <a:r>
              <a:rPr lang="en-US" i="1" dirty="0"/>
              <a:t>a</a:t>
            </a:r>
            <a:r>
              <a:rPr lang="en-US" dirty="0"/>
              <a:t> is </a:t>
            </a:r>
            <a:r>
              <a:rPr lang="en-US" b="1" dirty="0"/>
              <a:t>divisible</a:t>
            </a:r>
            <a:r>
              <a:rPr lang="en-US" dirty="0"/>
              <a:t> by </a:t>
            </a:r>
            <a:r>
              <a:rPr lang="en-US" i="1" dirty="0"/>
              <a:t>b</a:t>
            </a:r>
            <a:r>
              <a:rPr lang="en-US" dirty="0"/>
              <a:t>.</a:t>
            </a:r>
          </a:p>
          <a:p>
            <a:r>
              <a:rPr lang="en-US" dirty="0">
                <a:solidFill>
                  <a:srgbClr val="7030A0"/>
                </a:solidFill>
              </a:rPr>
              <a:t>This establishes a natural </a:t>
            </a:r>
            <a:r>
              <a:rPr lang="en-US" sz="4000" b="1" dirty="0">
                <a:solidFill>
                  <a:srgbClr val="7030A0"/>
                </a:solidFill>
              </a:rPr>
              <a:t>congruence</a:t>
            </a:r>
            <a:r>
              <a:rPr lang="en-US" dirty="0">
                <a:solidFill>
                  <a:srgbClr val="7030A0"/>
                </a:solidFill>
              </a:rPr>
              <a:t> relation on the integers</a:t>
            </a:r>
            <a:r>
              <a:rPr lang="en-US" dirty="0"/>
              <a:t>.</a:t>
            </a:r>
            <a:endParaRPr lang="en-US" i="1" dirty="0"/>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Repeat all of this eight times, or seven more times, using K(7) through K(12) the second time, up to K(43) through K(48) the eighth time. Note that the swap of B and C is </a:t>
            </a:r>
            <a:r>
              <a:rPr lang="en-US" i="1" dirty="0" smtClean="0"/>
              <a:t>not</a:t>
            </a:r>
            <a:r>
              <a:rPr lang="en-US" dirty="0" smtClean="0"/>
              <a:t> performed after round 8.</a:t>
            </a:r>
          </a:p>
          <a:p>
            <a:r>
              <a:rPr lang="en-US" dirty="0" smtClean="0"/>
              <a:t>Then multiply A by K(49). Add K(50) to B. Add K(51) to C. Multiply D by K(52).</a:t>
            </a:r>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buNone/>
            </a:pPr>
            <a:r>
              <a:rPr lang="en-US" b="1" dirty="0" smtClean="0"/>
              <a:t>Decryption</a:t>
            </a:r>
          </a:p>
          <a:p>
            <a:pPr>
              <a:buFont typeface="Arial" pitchFamily="34" charset="0"/>
              <a:buChar char="•"/>
            </a:pPr>
            <a:r>
              <a:rPr lang="en-US" dirty="0" smtClean="0"/>
              <a:t>The computational process used for </a:t>
            </a:r>
            <a:r>
              <a:rPr lang="en-US" dirty="0" smtClean="0">
                <a:solidFill>
                  <a:srgbClr val="FF0000"/>
                </a:solidFill>
              </a:rPr>
              <a:t>decryption</a:t>
            </a:r>
            <a:r>
              <a:rPr lang="en-US" dirty="0" smtClean="0"/>
              <a:t> of the </a:t>
            </a:r>
            <a:r>
              <a:rPr lang="en-US" dirty="0" err="1" smtClean="0"/>
              <a:t>ciphertext</a:t>
            </a:r>
            <a:r>
              <a:rPr lang="en-US" dirty="0" smtClean="0"/>
              <a:t> </a:t>
            </a:r>
            <a:r>
              <a:rPr lang="en-US" dirty="0" smtClean="0">
                <a:solidFill>
                  <a:srgbClr val="FF0000"/>
                </a:solidFill>
              </a:rPr>
              <a:t>is</a:t>
            </a:r>
            <a:r>
              <a:rPr lang="en-US" dirty="0" smtClean="0"/>
              <a:t> essentially </a:t>
            </a:r>
            <a:r>
              <a:rPr lang="en-US" dirty="0" smtClean="0">
                <a:solidFill>
                  <a:srgbClr val="FF0000"/>
                </a:solidFill>
              </a:rPr>
              <a:t>the same as that used for encryption </a:t>
            </a:r>
            <a:r>
              <a:rPr lang="en-US" dirty="0" smtClean="0"/>
              <a:t>of the plaintext.</a:t>
            </a:r>
          </a:p>
          <a:p>
            <a:pPr>
              <a:buFont typeface="Arial" pitchFamily="34" charset="0"/>
              <a:buChar char="•"/>
            </a:pPr>
            <a:r>
              <a:rPr lang="en-US" dirty="0" smtClean="0">
                <a:solidFill>
                  <a:srgbClr val="FF0000"/>
                </a:solidFill>
              </a:rPr>
              <a:t>each of the 52 16-bit key sub-blocks used for decryption is the </a:t>
            </a:r>
            <a:r>
              <a:rPr lang="en-US" b="1" dirty="0" smtClean="0">
                <a:solidFill>
                  <a:srgbClr val="FF0000"/>
                </a:solidFill>
              </a:rPr>
              <a:t>inverse</a:t>
            </a:r>
            <a:r>
              <a:rPr lang="en-US" dirty="0" smtClean="0">
                <a:solidFill>
                  <a:srgbClr val="FF0000"/>
                </a:solidFill>
              </a:rPr>
              <a:t> of the key sub-block used during encryption</a:t>
            </a:r>
            <a:r>
              <a:rPr lang="en-US" dirty="0" smtClean="0"/>
              <a:t>.</a:t>
            </a:r>
          </a:p>
          <a:p>
            <a:pPr>
              <a:buFont typeface="Arial" pitchFamily="34" charset="0"/>
              <a:buChar char="•"/>
            </a:pPr>
            <a:r>
              <a:rPr lang="en-US" dirty="0" smtClean="0"/>
              <a:t>the </a:t>
            </a:r>
            <a:r>
              <a:rPr lang="en-US" dirty="0" smtClean="0">
                <a:solidFill>
                  <a:srgbClr val="FF0000"/>
                </a:solidFill>
              </a:rPr>
              <a:t>key sub-blocks must be used in the reverse order </a:t>
            </a:r>
            <a:r>
              <a:rPr lang="en-US" dirty="0" smtClean="0"/>
              <a:t>during decryption in order to reverse the encryption process </a:t>
            </a:r>
          </a:p>
          <a:p>
            <a:pPr>
              <a:buNone/>
            </a:pP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Encryption Standard (AES)</a:t>
            </a:r>
            <a:endParaRPr lang="en-US" dirty="0"/>
          </a:p>
        </p:txBody>
      </p:sp>
      <p:sp>
        <p:nvSpPr>
          <p:cNvPr id="3" name="Content Placeholder 2"/>
          <p:cNvSpPr>
            <a:spLocks noGrp="1"/>
          </p:cNvSpPr>
          <p:nvPr>
            <p:ph idx="1"/>
          </p:nvPr>
        </p:nvSpPr>
        <p:spPr/>
        <p:txBody>
          <a:bodyPr/>
          <a:lstStyle/>
          <a:p>
            <a:r>
              <a:rPr lang="en-US" dirty="0" smtClean="0"/>
              <a:t>Like DES, </a:t>
            </a:r>
            <a:r>
              <a:rPr lang="en-US" dirty="0" smtClean="0">
                <a:solidFill>
                  <a:srgbClr val="FF0000"/>
                </a:solidFill>
              </a:rPr>
              <a:t>AES is a symmetric block cipher</a:t>
            </a:r>
            <a:r>
              <a:rPr lang="en-US" dirty="0" smtClean="0"/>
              <a:t>. This means that it </a:t>
            </a:r>
            <a:r>
              <a:rPr lang="en-US" dirty="0" smtClean="0">
                <a:solidFill>
                  <a:srgbClr val="FF0000"/>
                </a:solidFill>
              </a:rPr>
              <a:t>uses the same key for both encryption and decryption</a:t>
            </a:r>
            <a:r>
              <a:rPr lang="en-US" dirty="0" smtClean="0"/>
              <a:t>.</a:t>
            </a:r>
          </a:p>
          <a:p>
            <a:r>
              <a:rPr lang="en-US" dirty="0" smtClean="0">
                <a:solidFill>
                  <a:srgbClr val="FF0000"/>
                </a:solidFill>
              </a:rPr>
              <a:t>allows for a variety of block and key sizes</a:t>
            </a:r>
            <a:r>
              <a:rPr lang="en-US" dirty="0" smtClean="0"/>
              <a:t>.</a:t>
            </a:r>
          </a:p>
          <a:p>
            <a:r>
              <a:rPr lang="en-US" dirty="0" smtClean="0"/>
              <a:t>The block and key can in fact be chosen independently from </a:t>
            </a:r>
            <a:r>
              <a:rPr lang="en-US" dirty="0" smtClean="0">
                <a:solidFill>
                  <a:srgbClr val="FF0000"/>
                </a:solidFill>
              </a:rPr>
              <a:t>128, 160, 192, 224, 256 </a:t>
            </a:r>
            <a:r>
              <a:rPr lang="en-US" dirty="0" smtClean="0"/>
              <a:t>bits and need not be the same.</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However, the </a:t>
            </a:r>
            <a:r>
              <a:rPr lang="en-US" dirty="0" smtClean="0">
                <a:solidFill>
                  <a:srgbClr val="FF0000"/>
                </a:solidFill>
              </a:rPr>
              <a:t>AES standard states </a:t>
            </a:r>
            <a:r>
              <a:rPr lang="en-US" dirty="0" smtClean="0"/>
              <a:t>that the algorithm </a:t>
            </a:r>
            <a:r>
              <a:rPr lang="en-US" dirty="0" smtClean="0">
                <a:solidFill>
                  <a:srgbClr val="FF0000"/>
                </a:solidFill>
              </a:rPr>
              <a:t>can only accept a block size of 128 bits and a choice of three keys - 128, 192, 256 bits</a:t>
            </a:r>
            <a:r>
              <a:rPr lang="en-US" dirty="0" smtClean="0"/>
              <a:t>.</a:t>
            </a:r>
          </a:p>
          <a:p>
            <a:r>
              <a:rPr lang="en-US" dirty="0" smtClean="0">
                <a:solidFill>
                  <a:srgbClr val="FF0000"/>
                </a:solidFill>
              </a:rPr>
              <a:t>Depending on </a:t>
            </a:r>
            <a:r>
              <a:rPr lang="en-US" dirty="0" smtClean="0"/>
              <a:t>which </a:t>
            </a:r>
            <a:r>
              <a:rPr lang="en-US" dirty="0" smtClean="0">
                <a:solidFill>
                  <a:srgbClr val="FF0000"/>
                </a:solidFill>
              </a:rPr>
              <a:t>version</a:t>
            </a:r>
            <a:r>
              <a:rPr lang="en-US" dirty="0" smtClean="0"/>
              <a:t> is </a:t>
            </a:r>
            <a:r>
              <a:rPr lang="en-US" dirty="0" smtClean="0">
                <a:solidFill>
                  <a:srgbClr val="FF0000"/>
                </a:solidFill>
              </a:rPr>
              <a:t>used</a:t>
            </a:r>
            <a:r>
              <a:rPr lang="en-US" dirty="0" smtClean="0"/>
              <a:t>, the name of the standard is modified to </a:t>
            </a:r>
            <a:r>
              <a:rPr lang="en-US" dirty="0" smtClean="0">
                <a:solidFill>
                  <a:srgbClr val="FF0000"/>
                </a:solidFill>
              </a:rPr>
              <a:t>AES-128, AES-192 or AES256</a:t>
            </a:r>
            <a:r>
              <a:rPr lang="en-US" dirty="0" smtClean="0"/>
              <a:t> respectively. As well as these differences AES differs from DES in that it is </a:t>
            </a:r>
            <a:r>
              <a:rPr lang="en-US" dirty="0" smtClean="0">
                <a:solidFill>
                  <a:srgbClr val="FF0000"/>
                </a:solidFill>
              </a:rPr>
              <a:t>not a </a:t>
            </a:r>
            <a:r>
              <a:rPr lang="en-US" dirty="0" err="1" smtClean="0">
                <a:solidFill>
                  <a:srgbClr val="FF0000"/>
                </a:solidFill>
              </a:rPr>
              <a:t>feistel</a:t>
            </a:r>
            <a:r>
              <a:rPr lang="en-US" dirty="0" smtClean="0">
                <a:solidFill>
                  <a:srgbClr val="FF0000"/>
                </a:solidFill>
              </a:rPr>
              <a:t> structure</a:t>
            </a:r>
            <a:r>
              <a:rPr lang="en-US" dirty="0" smtClean="0"/>
              <a:t>.</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in a </a:t>
            </a:r>
            <a:r>
              <a:rPr lang="en-US" dirty="0" err="1" smtClean="0">
                <a:solidFill>
                  <a:srgbClr val="FF0000"/>
                </a:solidFill>
              </a:rPr>
              <a:t>feistel</a:t>
            </a:r>
            <a:r>
              <a:rPr lang="en-US" dirty="0" smtClean="0">
                <a:solidFill>
                  <a:srgbClr val="FF0000"/>
                </a:solidFill>
              </a:rPr>
              <a:t> </a:t>
            </a:r>
            <a:r>
              <a:rPr lang="en-US" dirty="0" smtClean="0"/>
              <a:t>structure, </a:t>
            </a:r>
            <a:r>
              <a:rPr lang="en-US" dirty="0" smtClean="0">
                <a:solidFill>
                  <a:srgbClr val="FF0000"/>
                </a:solidFill>
              </a:rPr>
              <a:t>half of the data block is used to modify the other half of the data </a:t>
            </a:r>
            <a:r>
              <a:rPr lang="en-US" dirty="0" smtClean="0"/>
              <a:t>block </a:t>
            </a:r>
            <a:r>
              <a:rPr lang="en-US" dirty="0" smtClean="0">
                <a:solidFill>
                  <a:srgbClr val="FF0000"/>
                </a:solidFill>
              </a:rPr>
              <a:t>and</a:t>
            </a:r>
            <a:r>
              <a:rPr lang="en-US" dirty="0" smtClean="0"/>
              <a:t> then the </a:t>
            </a:r>
            <a:r>
              <a:rPr lang="en-US" dirty="0" smtClean="0">
                <a:solidFill>
                  <a:srgbClr val="FF0000"/>
                </a:solidFill>
              </a:rPr>
              <a:t>halves are swapped</a:t>
            </a:r>
            <a:r>
              <a:rPr lang="en-US" dirty="0" smtClean="0"/>
              <a:t>. </a:t>
            </a:r>
          </a:p>
          <a:p>
            <a:r>
              <a:rPr lang="en-US" dirty="0" smtClean="0">
                <a:solidFill>
                  <a:srgbClr val="FF0000"/>
                </a:solidFill>
              </a:rPr>
              <a:t>In this case the entire data block is processed in parallel</a:t>
            </a:r>
            <a:r>
              <a:rPr lang="en-US" dirty="0" smtClean="0"/>
              <a:t> during each round using substitutions and permutations.</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 number of </a:t>
            </a:r>
            <a:r>
              <a:rPr lang="en-US" dirty="0" smtClean="0">
                <a:solidFill>
                  <a:srgbClr val="FF0000"/>
                </a:solidFill>
              </a:rPr>
              <a:t>AES parameters depend on the key length</a:t>
            </a:r>
            <a:r>
              <a:rPr lang="en-US" dirty="0" smtClean="0"/>
              <a:t>. </a:t>
            </a:r>
          </a:p>
          <a:p>
            <a:r>
              <a:rPr lang="en-US" dirty="0" smtClean="0"/>
              <a:t>For example, if the </a:t>
            </a:r>
            <a:r>
              <a:rPr lang="en-US" dirty="0" smtClean="0">
                <a:solidFill>
                  <a:srgbClr val="FF0000"/>
                </a:solidFill>
              </a:rPr>
              <a:t>key size used is 128 </a:t>
            </a:r>
            <a:r>
              <a:rPr lang="en-US" dirty="0" smtClean="0"/>
              <a:t>then the </a:t>
            </a:r>
            <a:r>
              <a:rPr lang="en-US" b="1" dirty="0" smtClean="0">
                <a:solidFill>
                  <a:srgbClr val="FF0000"/>
                </a:solidFill>
              </a:rPr>
              <a:t>number of rounds is 10 </a:t>
            </a:r>
            <a:r>
              <a:rPr lang="en-US" dirty="0" smtClean="0"/>
              <a:t>whereas it is </a:t>
            </a:r>
            <a:r>
              <a:rPr lang="en-US" b="1" dirty="0" smtClean="0"/>
              <a:t>12 and 14 for 192 and 256 bits</a:t>
            </a:r>
            <a:r>
              <a:rPr lang="en-US" dirty="0" smtClean="0"/>
              <a:t> respectively. </a:t>
            </a:r>
          </a:p>
          <a:p>
            <a:r>
              <a:rPr lang="en-US" dirty="0" smtClean="0"/>
              <a:t>At present the </a:t>
            </a:r>
            <a:r>
              <a:rPr lang="en-US" dirty="0" smtClean="0">
                <a:solidFill>
                  <a:srgbClr val="FF0000"/>
                </a:solidFill>
              </a:rPr>
              <a:t>most common key size </a:t>
            </a:r>
            <a:r>
              <a:rPr lang="en-US" dirty="0" smtClean="0"/>
              <a:t>likely to be used is the </a:t>
            </a:r>
            <a:r>
              <a:rPr lang="en-US" dirty="0" smtClean="0">
                <a:solidFill>
                  <a:srgbClr val="FF0000"/>
                </a:solidFill>
              </a:rPr>
              <a:t>128 bit </a:t>
            </a:r>
            <a:r>
              <a:rPr lang="en-US" dirty="0" smtClean="0"/>
              <a:t>key. </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Have the following characteristics: </a:t>
            </a:r>
          </a:p>
          <a:p>
            <a:pPr>
              <a:buNone/>
            </a:pPr>
            <a:endParaRPr lang="en-US" dirty="0" smtClean="0"/>
          </a:p>
          <a:p>
            <a:pPr>
              <a:buNone/>
            </a:pPr>
            <a:r>
              <a:rPr lang="en-US" dirty="0" smtClean="0"/>
              <a:t>• Resistance against all known attacks. </a:t>
            </a:r>
          </a:p>
          <a:p>
            <a:pPr>
              <a:buNone/>
            </a:pPr>
            <a:r>
              <a:rPr lang="en-US" dirty="0" smtClean="0"/>
              <a:t>• Speed and code compactness on a wide range of platforms. </a:t>
            </a:r>
          </a:p>
          <a:p>
            <a:pPr>
              <a:buNone/>
            </a:pPr>
            <a:r>
              <a:rPr lang="en-US" dirty="0" smtClean="0"/>
              <a:t>• Design Simplicity. </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b="1" dirty="0" smtClean="0"/>
              <a:t>Workings of a Round</a:t>
            </a:r>
          </a:p>
          <a:p>
            <a:pPr>
              <a:buFont typeface="Arial" pitchFamily="34" charset="0"/>
              <a:buChar char="•"/>
            </a:pPr>
            <a:r>
              <a:rPr lang="en-US" dirty="0" smtClean="0"/>
              <a:t>The algorithm </a:t>
            </a:r>
            <a:r>
              <a:rPr lang="en-US" dirty="0" smtClean="0">
                <a:solidFill>
                  <a:srgbClr val="FF0000"/>
                </a:solidFill>
              </a:rPr>
              <a:t>begins with an </a:t>
            </a:r>
            <a:r>
              <a:rPr lang="en-US" b="1" dirty="0" smtClean="0">
                <a:solidFill>
                  <a:srgbClr val="FF0000"/>
                </a:solidFill>
              </a:rPr>
              <a:t>Add round key </a:t>
            </a:r>
            <a:r>
              <a:rPr lang="en-US" dirty="0" smtClean="0">
                <a:solidFill>
                  <a:srgbClr val="FF0000"/>
                </a:solidFill>
              </a:rPr>
              <a:t>stage</a:t>
            </a:r>
            <a:r>
              <a:rPr lang="en-US" dirty="0" smtClean="0"/>
              <a:t> </a:t>
            </a:r>
            <a:r>
              <a:rPr lang="en-US" dirty="0" smtClean="0">
                <a:solidFill>
                  <a:srgbClr val="00B0F0"/>
                </a:solidFill>
              </a:rPr>
              <a:t>followed by </a:t>
            </a:r>
            <a:r>
              <a:rPr lang="en-US" b="1" dirty="0" smtClean="0">
                <a:solidFill>
                  <a:srgbClr val="00B0F0"/>
                </a:solidFill>
              </a:rPr>
              <a:t>9 rounds of four stages </a:t>
            </a:r>
            <a:r>
              <a:rPr lang="en-US" dirty="0" smtClean="0">
                <a:solidFill>
                  <a:srgbClr val="00B0F0"/>
                </a:solidFill>
              </a:rPr>
              <a:t>and a </a:t>
            </a:r>
            <a:r>
              <a:rPr lang="en-US" b="1" dirty="0" smtClean="0">
                <a:solidFill>
                  <a:srgbClr val="00B0F0"/>
                </a:solidFill>
              </a:rPr>
              <a:t>tenth round of three stages</a:t>
            </a:r>
            <a:r>
              <a:rPr lang="en-US" dirty="0" smtClean="0"/>
              <a:t>. </a:t>
            </a:r>
          </a:p>
          <a:p>
            <a:pPr>
              <a:buFont typeface="Arial" pitchFamily="34" charset="0"/>
              <a:buChar char="•"/>
            </a:pPr>
            <a:r>
              <a:rPr lang="en-US" dirty="0" smtClean="0"/>
              <a:t>This applies for both encryption and decryption with the exception that each stage of a round the decryption algorithm is the inverse of it’s counterpart in the encryption algorithm</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The four stages are as follows:</a:t>
            </a:r>
          </a:p>
          <a:p>
            <a:pPr>
              <a:buNone/>
            </a:pPr>
            <a:endParaRPr lang="en-US" dirty="0" smtClean="0"/>
          </a:p>
          <a:p>
            <a:r>
              <a:rPr lang="en-US" dirty="0" smtClean="0"/>
              <a:t>1. Substitute bytes </a:t>
            </a:r>
          </a:p>
          <a:p>
            <a:r>
              <a:rPr lang="en-US" dirty="0" smtClean="0"/>
              <a:t>2. Shift rows </a:t>
            </a:r>
          </a:p>
          <a:p>
            <a:r>
              <a:rPr lang="en-US" dirty="0" smtClean="0"/>
              <a:t>3. Mix Columns </a:t>
            </a:r>
          </a:p>
          <a:p>
            <a:r>
              <a:rPr lang="en-US" dirty="0" smtClean="0"/>
              <a:t>4. Add Round Key </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smtClean="0">
                <a:solidFill>
                  <a:srgbClr val="FF0000"/>
                </a:solidFill>
              </a:rPr>
              <a:t>tenth round simply leaves out the </a:t>
            </a:r>
            <a:r>
              <a:rPr lang="en-US" b="1" dirty="0" smtClean="0">
                <a:solidFill>
                  <a:srgbClr val="FF0000"/>
                </a:solidFill>
              </a:rPr>
              <a:t>Mix Columns</a:t>
            </a:r>
            <a:r>
              <a:rPr lang="en-US" dirty="0" smtClean="0">
                <a:solidFill>
                  <a:srgbClr val="FF0000"/>
                </a:solidFill>
              </a:rPr>
              <a:t> stage.</a:t>
            </a:r>
            <a:r>
              <a:rPr lang="en-US" dirty="0" smtClean="0"/>
              <a:t> The first nine rounds of the decryption algorithm consist of the following:</a:t>
            </a:r>
          </a:p>
          <a:p>
            <a:pPr>
              <a:buNone/>
            </a:pPr>
            <a:endParaRPr lang="en-US" dirty="0" smtClean="0"/>
          </a:p>
          <a:p>
            <a:pPr marL="633222" indent="-514350">
              <a:buNone/>
            </a:pPr>
            <a:r>
              <a:rPr lang="en-US" dirty="0" smtClean="0"/>
              <a:t>1. Inverse Shift rows </a:t>
            </a:r>
          </a:p>
          <a:p>
            <a:pPr marL="633222" indent="-514350">
              <a:buNone/>
            </a:pPr>
            <a:r>
              <a:rPr lang="en-US" dirty="0" smtClean="0"/>
              <a:t>2. Inverse Substitute bytes </a:t>
            </a:r>
          </a:p>
          <a:p>
            <a:pPr marL="633222" indent="-514350">
              <a:buNone/>
            </a:pPr>
            <a:r>
              <a:rPr lang="en-US" dirty="0" smtClean="0"/>
              <a:t>3. Inverse Add Round Key </a:t>
            </a:r>
          </a:p>
          <a:p>
            <a:pPr marL="633222" indent="-514350">
              <a:buNone/>
            </a:pPr>
            <a:r>
              <a:rPr lang="en-US" dirty="0" smtClean="0"/>
              <a:t>4. Inverse Mix Columns</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2154</TotalTime>
  <Words>2787</Words>
  <Application>Microsoft Office PowerPoint</Application>
  <PresentationFormat>On-screen Show (4:3)</PresentationFormat>
  <Paragraphs>340</Paragraphs>
  <Slides>148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148</vt:i4>
      </vt:variant>
    </vt:vector>
  </HeadingPairs>
  <TitlesOfParts>
    <vt:vector size="160" baseType="lpstr">
      <vt:lpstr>Arial</vt:lpstr>
      <vt:lpstr>Cambria Math</vt:lpstr>
      <vt:lpstr>Corbel</vt:lpstr>
      <vt:lpstr>Latin Modern Math</vt:lpstr>
      <vt:lpstr>LM Roman 12</vt:lpstr>
      <vt:lpstr>LM Roman 17</vt:lpstr>
      <vt:lpstr>Source Sans Pro</vt:lpstr>
      <vt:lpstr>Times New Roman</vt:lpstr>
      <vt:lpstr>Wingdings</vt:lpstr>
      <vt:lpstr>Wingdings 2</vt:lpstr>
      <vt:lpstr>Wingdings 3</vt:lpstr>
      <vt:lpstr>Module</vt:lpstr>
      <vt:lpstr>Unit ‘2’   Part 2  Group, Rings and Fields IDEA &amp; AES </vt:lpstr>
      <vt:lpstr>Group</vt:lpstr>
      <vt:lpstr>PowerPoint Presentation</vt:lpstr>
      <vt:lpstr>Ring</vt:lpstr>
      <vt:lpstr>PowerPoint Presentation</vt:lpstr>
      <vt:lpstr>Field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TU solutions</vt:lpstr>
      <vt:lpstr>??</vt:lpstr>
      <vt:lpstr>PowerPoint Presentation</vt:lpstr>
      <vt:lpstr>Residue Class</vt:lpstr>
      <vt:lpstr>PowerPoint Presentation</vt:lpstr>
      <vt:lpstr>PowerPoint Presentation</vt:lpstr>
      <vt:lpstr>PowerPoint Presentation</vt:lpstr>
      <vt:lpstr>???</vt:lpstr>
      <vt:lpstr>Euclidean Algorithm for GCD(a,b)</vt:lpstr>
      <vt:lpstr>PowerPoint Presentation</vt:lpstr>
      <vt:lpstr> Quadratic Residue </vt:lpstr>
      <vt:lpstr>PowerPoint Presentation</vt:lpstr>
      <vt:lpstr>PowerPoint Presentation</vt:lpstr>
      <vt:lpstr>???</vt:lpstr>
      <vt:lpstr>PowerPoint Presentation</vt:lpstr>
      <vt:lpstr>Finding Multiplicative Inverses Modulo n using Extended Euclidean Algorithm</vt:lpstr>
      <vt:lpstr>PowerPoint Presentation</vt:lpstr>
      <vt:lpstr>PowerPoint Presentation</vt:lpstr>
      <vt:lpstr>PowerPoint Presentation</vt:lpstr>
      <vt:lpstr>???</vt:lpstr>
      <vt:lpstr>PowerPoint Presentation</vt:lpstr>
      <vt:lpstr>PowerPoint Presentation</vt:lpstr>
      <vt:lpstr>Galois Field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Polynomial Operations in GF(p)</vt:lpstr>
      <vt:lpstr>Normal Polynomial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 Z8 a Field before???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Division over GF</vt:lpstr>
      <vt:lpstr>PowerPoint Presentation</vt:lpstr>
      <vt:lpstr>???</vt:lpstr>
      <vt:lpstr>PowerPoint Presentation</vt:lpstr>
      <vt:lpstr>PowerPoint Presentation</vt:lpstr>
      <vt:lpstr>PowerPoint Presentation</vt:lpstr>
      <vt:lpstr>The IDEA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Encryption Standard (AES)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Modes of Block Cipher Encryptions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Group, Rings and Fields</dc:title>
  <dc:creator>Abishek</dc:creator>
  <cp:lastModifiedBy>Abhishek-PC</cp:lastModifiedBy>
  <cp:revision>342</cp:revision>
  <dcterms:created xsi:type="dcterms:W3CDTF">2017-05-23T01:30:09Z</dcterms:created>
  <dcterms:modified xsi:type="dcterms:W3CDTF">2024-05-27T06:21:45Z</dcterms:modified>
</cp:coreProperties>
</file>